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259" r:id="rId3"/>
    <p:sldId id="278" r:id="rId4"/>
    <p:sldId id="280" r:id="rId5"/>
    <p:sldId id="380" r:id="rId6"/>
    <p:sldId id="281" r:id="rId7"/>
    <p:sldId id="382" r:id="rId8"/>
    <p:sldId id="312" r:id="rId9"/>
    <p:sldId id="313" r:id="rId10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685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0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A0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52" autoAdjust="0"/>
    <p:restoredTop sz="88508" autoAdjust="0"/>
  </p:normalViewPr>
  <p:slideViewPr>
    <p:cSldViewPr>
      <p:cViewPr varScale="1">
        <p:scale>
          <a:sx n="127" d="100"/>
          <a:sy n="127" d="100"/>
        </p:scale>
        <p:origin x="1008" y="176"/>
      </p:cViewPr>
      <p:guideLst>
        <p:guide orient="horz" pos="1620"/>
        <p:guide pos="6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5AD4539-F3A8-1A46-9D98-367A60C5BE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52CE01-406A-6B48-B1F1-BA3F9519A03C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902E08C-DBE4-7148-A414-2A19542BC41A}" type="datetimeFigureOut">
              <a:rPr lang="en-GB"/>
              <a:pPr>
                <a:defRPr/>
              </a:pPr>
              <a:t>06/02/2023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9B26B43F-31B4-754C-9D2E-A96461FD3F6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B420F56-5F34-7847-BB09-13D90FFB9C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47666F-3A33-4B4D-A0D4-D24F01F27E7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6C0239-56E6-F941-87D1-7E74F6F009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6FF65036-3491-FE44-A515-E507FD9E19A5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>
            <a:extLst>
              <a:ext uri="{FF2B5EF4-FFF2-40B4-BE49-F238E27FC236}">
                <a16:creationId xmlns:a16="http://schemas.microsoft.com/office/drawing/2014/main" id="{320F29C9-D1DA-AD49-9D45-FA79D2B88AD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9A01E5E-59CB-B248-BC29-C4013EDDFA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731F43"/>
              </a:solidFill>
              <a:latin typeface="Lucida Grande" pitchFamily="80" charset="0"/>
              <a:ea typeface="ＭＳ Ｐゴシック" charset="-128"/>
            </a:endParaRPr>
          </a:p>
        </p:txBody>
      </p:sp>
      <p:sp>
        <p:nvSpPr>
          <p:cNvPr id="6148" name="Slide Number Placeholder 3">
            <a:extLst>
              <a:ext uri="{FF2B5EF4-FFF2-40B4-BE49-F238E27FC236}">
                <a16:creationId xmlns:a16="http://schemas.microsoft.com/office/drawing/2014/main" id="{F924840F-7A09-264A-A2A9-F64BC6EE95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92E58418-9F81-C148-B5D7-00EF79D9A7A9}" type="slidenum">
              <a:rPr lang="en-GB" altLang="en-US"/>
              <a:pPr/>
              <a:t>1</a:t>
            </a:fld>
            <a:endParaRPr lang="en-GB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1: 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167595"/>
            <a:ext cx="8208912" cy="757907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139702"/>
            <a:ext cx="8208912" cy="54006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666666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9197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9: 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167595"/>
            <a:ext cx="8208912" cy="757907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139702"/>
            <a:ext cx="8208912" cy="54006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666666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3577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: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274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3: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679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4: smaller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524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5: text with bullet points &amp;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E0268C6-5562-F941-A8E2-EE92F10559E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233741" y="2745581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1" y="1383509"/>
            <a:ext cx="5400847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7321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6: text with bullet points &amp;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1" y="1383509"/>
            <a:ext cx="5400847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171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7: 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9319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8: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7058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>
            <a:extLst>
              <a:ext uri="{FF2B5EF4-FFF2-40B4-BE49-F238E27FC236}">
                <a16:creationId xmlns:a16="http://schemas.microsoft.com/office/drawing/2014/main" id="{267495C0-927B-1748-A4A6-A394FE8B1CF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4"/>
            <a:ext cx="9144000" cy="5145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>
            <a:extLst>
              <a:ext uri="{FF2B5EF4-FFF2-40B4-BE49-F238E27FC236}">
                <a16:creationId xmlns:a16="http://schemas.microsoft.com/office/drawing/2014/main" id="{1E2778B8-AF6E-EE4F-A6D8-300865FE8B9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2384"/>
            <a:ext cx="9134475" cy="514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8" r:id="rId4"/>
    <p:sldLayoutId id="2147483735" r:id="rId5"/>
    <p:sldLayoutId id="2147483736" r:id="rId6"/>
    <p:sldLayoutId id="2147483737" r:id="rId7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1437EC74-F71F-1C4A-8D0B-289E9E2C7C58}"/>
              </a:ext>
            </a:extLst>
          </p:cNvPr>
          <p:cNvSpPr>
            <a:spLocks noGrp="1"/>
          </p:cNvSpPr>
          <p:nvPr>
            <p:ph type="ctrTitle"/>
          </p:nvPr>
        </p:nvSpPr>
        <p:spPr bwMode="auto">
          <a:xfrm>
            <a:off x="971600" y="1221581"/>
            <a:ext cx="7398242" cy="59324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GB" altLang="en-US" sz="3300" b="1" dirty="0"/>
              <a:t>Lecture 6:</a:t>
            </a:r>
            <a:br>
              <a:rPr lang="en-GB" altLang="en-US" sz="3300" b="1" dirty="0"/>
            </a:br>
            <a:r>
              <a:rPr lang="en-GB" altLang="en-US" sz="3300" dirty="0"/>
              <a:t>An introduction to non-parametric tests</a:t>
            </a:r>
          </a:p>
        </p:txBody>
      </p:sp>
      <p:sp>
        <p:nvSpPr>
          <p:cNvPr id="5123" name="Subtitle 2">
            <a:extLst>
              <a:ext uri="{FF2B5EF4-FFF2-40B4-BE49-F238E27FC236}">
                <a16:creationId xmlns:a16="http://schemas.microsoft.com/office/drawing/2014/main" id="{1D77FB21-A009-1E48-BDB4-4049733B0E38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auto">
          <a:xfrm>
            <a:off x="1403648" y="2842600"/>
            <a:ext cx="6894186" cy="107931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spcBef>
                <a:spcPct val="0"/>
              </a:spcBef>
            </a:pPr>
            <a:r>
              <a:rPr lang="en-GB" altLang="en-US" sz="1800" dirty="0"/>
              <a:t>PSYC234: </a:t>
            </a:r>
            <a:r>
              <a:rPr lang="en-GB" sz="1800" dirty="0"/>
              <a:t>Statistics: from association to modelling causality</a:t>
            </a:r>
          </a:p>
          <a:p>
            <a:pPr algn="ctr" eaLnBrk="1" hangingPunct="1">
              <a:spcBef>
                <a:spcPct val="0"/>
              </a:spcBef>
            </a:pPr>
            <a:r>
              <a:rPr lang="en-GB" altLang="en-US" sz="1800" dirty="0"/>
              <a:t>Dr Amy Atkinson</a:t>
            </a:r>
          </a:p>
          <a:p>
            <a:pPr algn="ctr" eaLnBrk="1" hangingPunct="1">
              <a:spcBef>
                <a:spcPct val="0"/>
              </a:spcBef>
            </a:pPr>
            <a:r>
              <a:rPr lang="en-GB" altLang="en-US" sz="1800" dirty="0"/>
              <a:t>Lecturer in Developmental Psychology</a:t>
            </a:r>
          </a:p>
          <a:p>
            <a:pPr algn="ctr" eaLnBrk="1" hangingPunct="1">
              <a:spcBef>
                <a:spcPct val="0"/>
              </a:spcBef>
            </a:pPr>
            <a:r>
              <a:rPr lang="en-GB" altLang="en-US" sz="1800" dirty="0" err="1"/>
              <a:t>amy.atkinson@lancaster.ac.uk</a:t>
            </a:r>
            <a:endParaRPr lang="en-GB" altLang="en-US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8B1FF2F9-31E1-5D47-B732-2F9B19BA4505}"/>
              </a:ext>
            </a:extLst>
          </p:cNvPr>
          <p:cNvSpPr>
            <a:spLocks noGrp="1"/>
          </p:cNvSpPr>
          <p:nvPr>
            <p:ph type="ctrTitle"/>
          </p:nvPr>
        </p:nvSpPr>
        <p:spPr bwMode="auto">
          <a:xfrm>
            <a:off x="359532" y="411510"/>
            <a:ext cx="5076825" cy="86320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dirty="0"/>
              <a:t>Learning objectives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A2A9B6E-B4DE-824E-983F-9E6D8AFF7D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9532" y="1347614"/>
            <a:ext cx="8425184" cy="3564731"/>
          </a:xfrm>
        </p:spPr>
        <p:txBody>
          <a:bodyPr/>
          <a:lstStyle/>
          <a:p>
            <a:r>
              <a:rPr lang="en-GB" dirty="0"/>
              <a:t>To understand what non-parametric tests are and when they are appropriate</a:t>
            </a:r>
          </a:p>
          <a:p>
            <a:endParaRPr lang="en-GB" dirty="0"/>
          </a:p>
          <a:p>
            <a:r>
              <a:rPr lang="en-GB" dirty="0"/>
              <a:t>To understand how to check whether the assumption of normality is met when the data consists of two independent groups or two related samples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To understand the theory behind Wilcoxon rank-sum test and the Wilcoxon signed-rank test</a:t>
            </a:r>
          </a:p>
          <a:p>
            <a:endParaRPr lang="en-GB" dirty="0"/>
          </a:p>
          <a:p>
            <a:r>
              <a:rPr lang="en-GB" dirty="0"/>
              <a:t>To understand how to run the Wilcoxon rank-sum test and Wilcoxon signed-rank test in R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84D01-0088-D746-AA77-8DDC4FB79E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The plan</a:t>
            </a:r>
          </a:p>
        </p:txBody>
      </p:sp>
      <p:sp>
        <p:nvSpPr>
          <p:cNvPr id="28" name="Text Placeholder 1">
            <a:extLst>
              <a:ext uri="{FF2B5EF4-FFF2-40B4-BE49-F238E27FC236}">
                <a16:creationId xmlns:a16="http://schemas.microsoft.com/office/drawing/2014/main" id="{43A40EB9-AA6C-6943-AEB2-6CAD21B55DE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2811" y="1362028"/>
            <a:ext cx="8718377" cy="807954"/>
          </a:xfrm>
        </p:spPr>
        <p:txBody>
          <a:bodyPr/>
          <a:lstStyle/>
          <a:p>
            <a:pPr marL="0" indent="0" algn="ctr">
              <a:buNone/>
            </a:pPr>
            <a:r>
              <a:rPr lang="en-GB" b="1" dirty="0"/>
              <a:t>My aim: </a:t>
            </a:r>
            <a:r>
              <a:rPr lang="en-GB" dirty="0"/>
              <a:t>to add a few final statistical tests to your toolbox for when the statistical test you’ve learned about might not be appropriate</a:t>
            </a:r>
          </a:p>
          <a:p>
            <a:endParaRPr lang="en-GB" dirty="0"/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69EA14F3-B33F-874F-ABCE-AB7F582C04C8}"/>
              </a:ext>
            </a:extLst>
          </p:cNvPr>
          <p:cNvSpPr/>
          <p:nvPr/>
        </p:nvSpPr>
        <p:spPr>
          <a:xfrm>
            <a:off x="323528" y="3093056"/>
            <a:ext cx="2088232" cy="7200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Lecture 6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E45FE86-4134-824A-872F-CA04301ADF91}"/>
              </a:ext>
            </a:extLst>
          </p:cNvPr>
          <p:cNvCxnSpPr>
            <a:cxnSpLocks/>
          </p:cNvCxnSpPr>
          <p:nvPr/>
        </p:nvCxnSpPr>
        <p:spPr>
          <a:xfrm>
            <a:off x="2393400" y="3438682"/>
            <a:ext cx="648072" cy="0"/>
          </a:xfrm>
          <a:prstGeom prst="straightConnector1">
            <a:avLst/>
          </a:prstGeom>
          <a:ln w="635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555B198-E976-8642-B9B5-10A5831F4845}"/>
              </a:ext>
            </a:extLst>
          </p:cNvPr>
          <p:cNvCxnSpPr>
            <a:cxnSpLocks/>
          </p:cNvCxnSpPr>
          <p:nvPr/>
        </p:nvCxnSpPr>
        <p:spPr>
          <a:xfrm>
            <a:off x="5201712" y="3438682"/>
            <a:ext cx="648072" cy="0"/>
          </a:xfrm>
          <a:prstGeom prst="straightConnector1">
            <a:avLst/>
          </a:prstGeom>
          <a:ln w="635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D9C9E125-719A-2244-B816-A819E447A6F4}"/>
              </a:ext>
            </a:extLst>
          </p:cNvPr>
          <p:cNvSpPr/>
          <p:nvPr/>
        </p:nvSpPr>
        <p:spPr>
          <a:xfrm>
            <a:off x="6030520" y="2859782"/>
            <a:ext cx="2810300" cy="130225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A situation where unrelated samples t-test and related samples t-test are not appropriate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D084C6A4-3642-8D41-933F-73E5433D670E}"/>
              </a:ext>
            </a:extLst>
          </p:cNvPr>
          <p:cNvSpPr/>
          <p:nvPr/>
        </p:nvSpPr>
        <p:spPr>
          <a:xfrm>
            <a:off x="3221492" y="3078642"/>
            <a:ext cx="2088232" cy="7200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Non-parametric tests</a:t>
            </a:r>
          </a:p>
        </p:txBody>
      </p:sp>
    </p:spTree>
    <p:extLst>
      <p:ext uri="{BB962C8B-B14F-4D97-AF65-F5344CB8AC3E}">
        <p14:creationId xmlns:p14="http://schemas.microsoft.com/office/powerpoint/2010/main" val="3609171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BB1C23-374A-A141-B49C-62B60F3C49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5947" y="2129816"/>
            <a:ext cx="8208912" cy="757907"/>
          </a:xfrm>
        </p:spPr>
        <p:txBody>
          <a:bodyPr/>
          <a:lstStyle/>
          <a:p>
            <a:r>
              <a:rPr lang="en-GB" b="1" dirty="0"/>
              <a:t>Part 1</a:t>
            </a:r>
          </a:p>
        </p:txBody>
      </p:sp>
      <p:sp>
        <p:nvSpPr>
          <p:cNvPr id="6" name="Subtitle 4">
            <a:extLst>
              <a:ext uri="{FF2B5EF4-FFF2-40B4-BE49-F238E27FC236}">
                <a16:creationId xmlns:a16="http://schemas.microsoft.com/office/drawing/2014/main" id="{1A00A76A-0395-604C-ABE3-FCFF6B4C9D46}"/>
              </a:ext>
            </a:extLst>
          </p:cNvPr>
          <p:cNvSpPr txBox="1">
            <a:spLocks/>
          </p:cNvSpPr>
          <p:nvPr/>
        </p:nvSpPr>
        <p:spPr>
          <a:xfrm>
            <a:off x="467544" y="2949952"/>
            <a:ext cx="8208912" cy="54006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3429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287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>
                <a:solidFill>
                  <a:schemeClr val="tx1"/>
                </a:solidFill>
              </a:rPr>
              <a:t>What are non-parametric tests and when should they be used?</a:t>
            </a:r>
          </a:p>
          <a:p>
            <a:endParaRPr lang="en-GB" sz="2000" b="1" dirty="0">
              <a:solidFill>
                <a:schemeClr val="tx1"/>
              </a:solidFill>
            </a:endParaRPr>
          </a:p>
          <a:p>
            <a:endParaRPr lang="en-GB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296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C7B756-6AB9-E84A-8722-9E35DB398C4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Parametric tests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9F217C-789A-F049-B8EF-DD220610B84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4392734" cy="3564731"/>
          </a:xfrm>
        </p:spPr>
        <p:txBody>
          <a:bodyPr/>
          <a:lstStyle/>
          <a:p>
            <a:pPr marL="342900" lvl="1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58FFEE13-FA7C-5944-BC9B-65888FF98CF6}"/>
              </a:ext>
            </a:extLst>
          </p:cNvPr>
          <p:cNvSpPr txBox="1">
            <a:spLocks/>
          </p:cNvSpPr>
          <p:nvPr/>
        </p:nvSpPr>
        <p:spPr>
          <a:xfrm>
            <a:off x="395290" y="1424772"/>
            <a:ext cx="5062436" cy="3564731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T-tests and ANOVAs are parametric tests</a:t>
            </a:r>
          </a:p>
          <a:p>
            <a:endParaRPr lang="en-GB" sz="500" dirty="0"/>
          </a:p>
          <a:p>
            <a:pPr marL="585788" lvl="1" indent="-285750">
              <a:buFont typeface="Wingdings" pitchFamily="2" charset="2"/>
              <a:buChar char="à"/>
            </a:pPr>
            <a:r>
              <a:rPr lang="en-GB" dirty="0"/>
              <a:t>Rely on the assumption that the data comes from a normally distribution population</a:t>
            </a:r>
          </a:p>
          <a:p>
            <a:pPr marL="585788" lvl="1" indent="-285750">
              <a:buFont typeface="Wingdings" pitchFamily="2" charset="2"/>
              <a:buChar char="à"/>
            </a:pPr>
            <a:endParaRPr lang="en-GB" sz="1800" dirty="0"/>
          </a:p>
          <a:p>
            <a:r>
              <a:rPr lang="en-GB" dirty="0"/>
              <a:t>What if the assumption of normality is violated? </a:t>
            </a:r>
          </a:p>
          <a:p>
            <a:endParaRPr lang="en-GB" sz="500" dirty="0"/>
          </a:p>
          <a:p>
            <a:pPr marL="585788" lvl="1" indent="-285750">
              <a:buFont typeface="Wingdings" pitchFamily="2" charset="2"/>
              <a:buChar char="à"/>
            </a:pPr>
            <a:r>
              <a:rPr lang="en-GB" dirty="0"/>
              <a:t>You can conduct non-parametric tests</a:t>
            </a:r>
          </a:p>
          <a:p>
            <a:pPr marL="585788" lvl="1" indent="-285750">
              <a:buFont typeface="Wingdings" pitchFamily="2" charset="2"/>
              <a:buChar char="à"/>
            </a:pPr>
            <a:endParaRPr lang="en-GB" sz="1800" dirty="0"/>
          </a:p>
          <a:p>
            <a:r>
              <a:rPr lang="en-GB" dirty="0"/>
              <a:t>Non-parametric tests are more flexible:</a:t>
            </a:r>
          </a:p>
          <a:p>
            <a:endParaRPr lang="en-GB" sz="500" dirty="0"/>
          </a:p>
          <a:p>
            <a:pPr marL="585788" lvl="1" indent="-285750">
              <a:buFont typeface="Wingdings" pitchFamily="2" charset="2"/>
              <a:buChar char="à"/>
            </a:pPr>
            <a:r>
              <a:rPr lang="en-GB" dirty="0"/>
              <a:t>Data does not need to come from a normally distributed population</a:t>
            </a:r>
          </a:p>
          <a:p>
            <a:pPr marL="585788" lvl="1" indent="-285750">
              <a:buFont typeface="Wingdings" pitchFamily="2" charset="2"/>
              <a:buChar char="à"/>
            </a:pPr>
            <a:endParaRPr lang="en-GB" dirty="0"/>
          </a:p>
          <a:p>
            <a:pPr marL="585788" lvl="1" indent="-285750">
              <a:buFont typeface="Wingdings" pitchFamily="2" charset="2"/>
              <a:buChar char="à"/>
            </a:pPr>
            <a:endParaRPr lang="en-GB" sz="300" dirty="0"/>
          </a:p>
        </p:txBody>
      </p:sp>
      <p:pic>
        <p:nvPicPr>
          <p:cNvPr id="6" name="Picture 2" descr="qqplot_examples">
            <a:extLst>
              <a:ext uri="{FF2B5EF4-FFF2-40B4-BE49-F238E27FC236}">
                <a16:creationId xmlns:a16="http://schemas.microsoft.com/office/drawing/2014/main" id="{9D3794FA-2225-0A47-82A5-E178852F79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465" b="66655"/>
          <a:stretch/>
        </p:blipFill>
        <p:spPr bwMode="auto">
          <a:xfrm>
            <a:off x="5481462" y="2050776"/>
            <a:ext cx="3434754" cy="2312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2970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1F9BE-4507-9C40-9631-DBE26B0776A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How do non-parametric tests work?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A38D0A-AE7E-1344-8B64-552C36CD16E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5184822" cy="3564731"/>
          </a:xfrm>
        </p:spPr>
        <p:txBody>
          <a:bodyPr/>
          <a:lstStyle/>
          <a:p>
            <a:r>
              <a:rPr lang="en-GB" dirty="0"/>
              <a:t>Parametric tests calculate the test statistic (e.g. </a:t>
            </a:r>
            <a:r>
              <a:rPr lang="en-GB" i="1" dirty="0"/>
              <a:t>F</a:t>
            </a:r>
            <a:r>
              <a:rPr lang="en-GB" dirty="0"/>
              <a:t>, </a:t>
            </a:r>
            <a:r>
              <a:rPr lang="en-GB" i="1" dirty="0"/>
              <a:t>t</a:t>
            </a:r>
            <a:r>
              <a:rPr lang="en-GB" dirty="0"/>
              <a:t>) using values of the dependent variable</a:t>
            </a:r>
          </a:p>
          <a:p>
            <a:endParaRPr lang="en-GB" dirty="0"/>
          </a:p>
          <a:p>
            <a:r>
              <a:rPr lang="en-GB" dirty="0"/>
              <a:t>Most non-parametric tests do </a:t>
            </a:r>
            <a:r>
              <a:rPr lang="en-GB" b="1" dirty="0"/>
              <a:t>not</a:t>
            </a:r>
            <a:r>
              <a:rPr lang="en-GB" dirty="0"/>
              <a:t> use the values of the dependent variable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285750" indent="-285750">
              <a:buFont typeface="Wingdings" pitchFamily="2" charset="2"/>
              <a:buChar char="à"/>
            </a:pPr>
            <a:endParaRPr lang="en-GB" dirty="0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45A642B-ABFF-A045-991F-8F090D2006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0958035"/>
              </p:ext>
            </p:extLst>
          </p:nvPr>
        </p:nvGraphicFramePr>
        <p:xfrm>
          <a:off x="5796136" y="1505841"/>
          <a:ext cx="2064394" cy="325313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32197">
                  <a:extLst>
                    <a:ext uri="{9D8B030D-6E8A-4147-A177-3AD203B41FA5}">
                      <a16:colId xmlns:a16="http://schemas.microsoft.com/office/drawing/2014/main" val="369009689"/>
                    </a:ext>
                  </a:extLst>
                </a:gridCol>
                <a:gridCol w="1032197">
                  <a:extLst>
                    <a:ext uri="{9D8B030D-6E8A-4147-A177-3AD203B41FA5}">
                      <a16:colId xmlns:a16="http://schemas.microsoft.com/office/drawing/2014/main" val="3228083911"/>
                    </a:ext>
                  </a:extLst>
                </a:gridCol>
              </a:tblGrid>
              <a:tr h="750199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Group (independent variable)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Dependent variable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7412383"/>
                  </a:ext>
                </a:extLst>
              </a:tr>
              <a:tr h="62573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105420"/>
                  </a:ext>
                </a:extLst>
              </a:tr>
              <a:tr h="62573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371653"/>
                  </a:ext>
                </a:extLst>
              </a:tr>
              <a:tr h="62573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9889925"/>
                  </a:ext>
                </a:extLst>
              </a:tr>
              <a:tr h="62573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18858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6718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1F9BE-4507-9C40-9631-DBE26B0776A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How do non-parametric tests work?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A38D0A-AE7E-1344-8B64-552C36CD16E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5184822" cy="3564731"/>
          </a:xfrm>
        </p:spPr>
        <p:txBody>
          <a:bodyPr/>
          <a:lstStyle/>
          <a:p>
            <a:r>
              <a:rPr lang="en-GB" dirty="0"/>
              <a:t>Parametric tests calculate the test statistic (e.g. </a:t>
            </a:r>
            <a:r>
              <a:rPr lang="en-GB" i="1" dirty="0"/>
              <a:t>F</a:t>
            </a:r>
            <a:r>
              <a:rPr lang="en-GB" dirty="0"/>
              <a:t>, </a:t>
            </a:r>
            <a:r>
              <a:rPr lang="en-GB" i="1" dirty="0"/>
              <a:t>t</a:t>
            </a:r>
            <a:r>
              <a:rPr lang="en-GB" dirty="0"/>
              <a:t>) using values of the dependent variable</a:t>
            </a:r>
          </a:p>
          <a:p>
            <a:endParaRPr lang="en-GB" dirty="0"/>
          </a:p>
          <a:p>
            <a:r>
              <a:rPr lang="en-GB" dirty="0"/>
              <a:t>Most non-parametric tests do </a:t>
            </a:r>
            <a:r>
              <a:rPr lang="en-GB" b="1" dirty="0"/>
              <a:t>not</a:t>
            </a:r>
            <a:r>
              <a:rPr lang="en-GB" dirty="0"/>
              <a:t> use the values of the dependent variable</a:t>
            </a:r>
          </a:p>
          <a:p>
            <a:endParaRPr lang="en-GB" dirty="0"/>
          </a:p>
          <a:p>
            <a:r>
              <a:rPr lang="en-GB" dirty="0"/>
              <a:t>Instead, the data is ranked using the values of the dependent variable (lowest value = 1)</a:t>
            </a:r>
          </a:p>
          <a:p>
            <a:endParaRPr lang="en-GB" dirty="0"/>
          </a:p>
          <a:p>
            <a:r>
              <a:rPr lang="en-GB" dirty="0"/>
              <a:t>Analysis then carried out on the ranks</a:t>
            </a:r>
          </a:p>
          <a:p>
            <a:endParaRPr lang="en-GB" dirty="0"/>
          </a:p>
          <a:p>
            <a:pPr marL="285750" indent="-285750">
              <a:buFont typeface="Wingdings" pitchFamily="2" charset="2"/>
              <a:buChar char="à"/>
            </a:pPr>
            <a:endParaRPr lang="en-GB" dirty="0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45A642B-ABFF-A045-991F-8F090D2006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2262766"/>
              </p:ext>
            </p:extLst>
          </p:nvPr>
        </p:nvGraphicFramePr>
        <p:xfrm>
          <a:off x="5796136" y="1505841"/>
          <a:ext cx="3096591" cy="325313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32197">
                  <a:extLst>
                    <a:ext uri="{9D8B030D-6E8A-4147-A177-3AD203B41FA5}">
                      <a16:colId xmlns:a16="http://schemas.microsoft.com/office/drawing/2014/main" val="369009689"/>
                    </a:ext>
                  </a:extLst>
                </a:gridCol>
                <a:gridCol w="1032197">
                  <a:extLst>
                    <a:ext uri="{9D8B030D-6E8A-4147-A177-3AD203B41FA5}">
                      <a16:colId xmlns:a16="http://schemas.microsoft.com/office/drawing/2014/main" val="3228083911"/>
                    </a:ext>
                  </a:extLst>
                </a:gridCol>
                <a:gridCol w="1032197">
                  <a:extLst>
                    <a:ext uri="{9D8B030D-6E8A-4147-A177-3AD203B41FA5}">
                      <a16:colId xmlns:a16="http://schemas.microsoft.com/office/drawing/2014/main" val="3206144125"/>
                    </a:ext>
                  </a:extLst>
                </a:gridCol>
              </a:tblGrid>
              <a:tr h="750199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Group (independent variable)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Dependent variable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Rank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7412383"/>
                  </a:ext>
                </a:extLst>
              </a:tr>
              <a:tr h="62573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105420"/>
                  </a:ext>
                </a:extLst>
              </a:tr>
              <a:tr h="62573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371653"/>
                  </a:ext>
                </a:extLst>
              </a:tr>
              <a:tr h="62573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9889925"/>
                  </a:ext>
                </a:extLst>
              </a:tr>
              <a:tr h="62573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18858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582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7719F-8F51-1E4C-A1AE-4DE7332068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696744" cy="864096"/>
          </a:xfrm>
        </p:spPr>
        <p:txBody>
          <a:bodyPr/>
          <a:lstStyle/>
          <a:p>
            <a:r>
              <a:rPr lang="en-GB" dirty="0"/>
              <a:t>Why not just always perform non-parametric tests?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DCDAB5-62AA-704A-B87D-B8497EF747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85643" y="1453522"/>
            <a:ext cx="3240606" cy="3564731"/>
          </a:xfrm>
        </p:spPr>
        <p:txBody>
          <a:bodyPr/>
          <a:lstStyle/>
          <a:p>
            <a:r>
              <a:rPr lang="en-GB" dirty="0"/>
              <a:t>Non-parametric tests have less statistical power</a:t>
            </a:r>
          </a:p>
          <a:p>
            <a:pPr marL="0" indent="0">
              <a:buNone/>
            </a:pPr>
            <a:endParaRPr lang="en-GB" dirty="0">
              <a:sym typeface="Wingdings" pitchFamily="2" charset="2"/>
            </a:endParaRPr>
          </a:p>
          <a:p>
            <a:r>
              <a:rPr lang="en-GB" dirty="0">
                <a:sym typeface="Wingdings" pitchFamily="2" charset="2"/>
              </a:rPr>
              <a:t>Non-parametric tests more likely to result in Type II error (relative to parametric tests)</a:t>
            </a:r>
            <a:endParaRPr lang="en-GB" dirty="0"/>
          </a:p>
          <a:p>
            <a:pPr marL="585788" lvl="1" indent="-285750">
              <a:buFont typeface="Wingdings" pitchFamily="2" charset="2"/>
              <a:buChar char="à"/>
            </a:pPr>
            <a:endParaRPr lang="en-GB" dirty="0"/>
          </a:p>
        </p:txBody>
      </p:sp>
      <p:pic>
        <p:nvPicPr>
          <p:cNvPr id="3074" name="Picture 2" descr="Sunday Fun: Type I and II Errors - Sociological Images">
            <a:extLst>
              <a:ext uri="{FF2B5EF4-FFF2-40B4-BE49-F238E27FC236}">
                <a16:creationId xmlns:a16="http://schemas.microsoft.com/office/drawing/2014/main" id="{20B8F71D-6CDC-D347-811C-982FC28844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923678"/>
            <a:ext cx="4936592" cy="3103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61DC29A-CDB0-A84C-AEDC-602F6DE141CB}"/>
              </a:ext>
            </a:extLst>
          </p:cNvPr>
          <p:cNvSpPr txBox="1"/>
          <p:nvPr/>
        </p:nvSpPr>
        <p:spPr>
          <a:xfrm>
            <a:off x="4139952" y="1275606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Type I Error</a:t>
            </a:r>
          </a:p>
          <a:p>
            <a:pPr algn="ctr"/>
            <a:r>
              <a:rPr lang="en-GB" dirty="0"/>
              <a:t>False positive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23B5EEB-61E6-0647-8F61-EF8ACD6C8816}"/>
              </a:ext>
            </a:extLst>
          </p:cNvPr>
          <p:cNvSpPr txBox="1"/>
          <p:nvPr/>
        </p:nvSpPr>
        <p:spPr>
          <a:xfrm>
            <a:off x="6896280" y="1275605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Type II Error</a:t>
            </a:r>
          </a:p>
          <a:p>
            <a:pPr algn="ctr"/>
            <a:r>
              <a:rPr lang="en-GB" dirty="0"/>
              <a:t>False negative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5757479-F15F-8F47-B763-2D847DA1BE7D}"/>
              </a:ext>
            </a:extLst>
          </p:cNvPr>
          <p:cNvSpPr/>
          <p:nvPr/>
        </p:nvSpPr>
        <p:spPr>
          <a:xfrm>
            <a:off x="6412248" y="1275605"/>
            <a:ext cx="2448272" cy="3751561"/>
          </a:xfrm>
          <a:prstGeom prst="rect">
            <a:avLst/>
          </a:prstGeom>
          <a:noFill/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7833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8C0E1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 2: Text Only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47712</TotalTime>
  <Words>388</Words>
  <Application>Microsoft Macintosh PowerPoint</Application>
  <PresentationFormat>On-screen Show (16:9)</PresentationFormat>
  <Paragraphs>81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Lucida Grande</vt:lpstr>
      <vt:lpstr>Wingdings</vt:lpstr>
      <vt:lpstr>Office Theme</vt:lpstr>
      <vt:lpstr>Slide 2: Text Only</vt:lpstr>
      <vt:lpstr>Lecture 6: An introduction to non-parametric tests</vt:lpstr>
      <vt:lpstr>Learning objectives</vt:lpstr>
      <vt:lpstr>The plan</vt:lpstr>
      <vt:lpstr>Part 1</vt:lpstr>
      <vt:lpstr>Parametric tests</vt:lpstr>
      <vt:lpstr>How do non-parametric tests work?</vt:lpstr>
      <vt:lpstr>How do non-parametric tests work?</vt:lpstr>
      <vt:lpstr>Why not just always perform non-parametric tests?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wendy.gallagher</dc:creator>
  <cp:lastModifiedBy>Atkinson, Amy</cp:lastModifiedBy>
  <cp:revision>1770</cp:revision>
  <cp:lastPrinted>2021-11-16T20:13:28Z</cp:lastPrinted>
  <dcterms:created xsi:type="dcterms:W3CDTF">2011-10-31T13:04:17Z</dcterms:created>
  <dcterms:modified xsi:type="dcterms:W3CDTF">2023-02-06T08:18:14Z</dcterms:modified>
</cp:coreProperties>
</file>