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390" r:id="rId3"/>
    <p:sldId id="337" r:id="rId4"/>
    <p:sldId id="285" r:id="rId5"/>
    <p:sldId id="286" r:id="rId6"/>
    <p:sldId id="287" r:id="rId7"/>
    <p:sldId id="289" r:id="rId8"/>
    <p:sldId id="291" r:id="rId9"/>
    <p:sldId id="292" r:id="rId10"/>
    <p:sldId id="338" r:id="rId11"/>
    <p:sldId id="341" r:id="rId12"/>
    <p:sldId id="340" r:id="rId13"/>
    <p:sldId id="342" r:id="rId14"/>
    <p:sldId id="359" r:id="rId15"/>
    <p:sldId id="365" r:id="rId16"/>
    <p:sldId id="366" r:id="rId17"/>
    <p:sldId id="344" r:id="rId18"/>
    <p:sldId id="345" r:id="rId19"/>
    <p:sldId id="294" r:id="rId20"/>
    <p:sldId id="295" r:id="rId21"/>
    <p:sldId id="296" r:id="rId22"/>
    <p:sldId id="297" r:id="rId23"/>
    <p:sldId id="349" r:id="rId24"/>
    <p:sldId id="347" r:id="rId25"/>
    <p:sldId id="298" r:id="rId26"/>
    <p:sldId id="350" r:id="rId27"/>
    <p:sldId id="384" r:id="rId28"/>
    <p:sldId id="364" r:id="rId29"/>
    <p:sldId id="367" r:id="rId30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 autoAdjust="0"/>
    <p:restoredTop sz="88504" autoAdjust="0"/>
  </p:normalViewPr>
  <p:slideViewPr>
    <p:cSldViewPr>
      <p:cViewPr varScale="1">
        <p:scale>
          <a:sx n="122" d="100"/>
          <a:sy n="122" d="100"/>
        </p:scale>
        <p:origin x="1168" y="192"/>
      </p:cViewPr>
      <p:guideLst>
        <p:guide orient="horz" pos="1620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AD4539-F3A8-1A46-9D98-367A60C5BE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2CE01-406A-6B48-B1F1-BA3F9519A03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02E08C-DBE4-7148-A414-2A19542BC41A}" type="datetimeFigureOut">
              <a:rPr lang="en-GB"/>
              <a:pPr>
                <a:defRPr/>
              </a:pPr>
              <a:t>15/02/2022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6B43F-31B4-754C-9D2E-A96461FD3F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B420F56-5F34-7847-BB09-13D90FFB9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7666F-3A33-4B4D-A0D4-D24F01F27E7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C0239-56E6-F941-87D1-7E74F6F00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FF65036-3491-FE44-A515-E507FD9E19A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4215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median is a more appropriate measure when the data violates the normality assumption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78545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21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88378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197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57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274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79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24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E0268C6-5562-F941-A8E2-EE92F10559E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33741" y="2745581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732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17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31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058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>
            <a:extLst>
              <a:ext uri="{FF2B5EF4-FFF2-40B4-BE49-F238E27FC236}">
                <a16:creationId xmlns:a16="http://schemas.microsoft.com/office/drawing/2014/main" id="{267495C0-927B-1748-A4A6-A394FE8B1C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4"/>
            <a:ext cx="9144000" cy="514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>
            <a:extLst>
              <a:ext uri="{FF2B5EF4-FFF2-40B4-BE49-F238E27FC236}">
                <a16:creationId xmlns:a16="http://schemas.microsoft.com/office/drawing/2014/main" id="{1E2778B8-AF6E-EE4F-A6D8-300865FE8B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2384"/>
            <a:ext cx="9134475" cy="514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8" r:id="rId4"/>
    <p:sldLayoutId id="2147483735" r:id="rId5"/>
    <p:sldLayoutId id="2147483736" r:id="rId6"/>
    <p:sldLayoutId id="2147483737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BB1C23-374A-A141-B49C-62B60F3C49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596" y="2206299"/>
            <a:ext cx="8208912" cy="757907"/>
          </a:xfrm>
        </p:spPr>
        <p:txBody>
          <a:bodyPr/>
          <a:lstStyle/>
          <a:p>
            <a:r>
              <a:rPr lang="en-GB" b="1" dirty="0"/>
              <a:t>Part 3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988BF40-8ACE-9348-A491-C6CB730F10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544" y="2995213"/>
            <a:ext cx="8208912" cy="540060"/>
          </a:xfrm>
        </p:spPr>
        <p:txBody>
          <a:bodyPr/>
          <a:lstStyle/>
          <a:p>
            <a:r>
              <a:rPr lang="en-GB" sz="2000" dirty="0">
                <a:solidFill>
                  <a:schemeClr val="tx1"/>
                </a:solidFill>
              </a:rPr>
              <a:t>The Wilcoxon rank-sum test</a:t>
            </a: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432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1041-E75A-4B49-914E-0D5DA50B0C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Running a Wilcoxon rank-sum test in R</a:t>
            </a:r>
            <a:br>
              <a:rPr lang="en-GB" dirty="0"/>
            </a:br>
            <a:r>
              <a:rPr lang="en-GB" dirty="0"/>
              <a:t>Import the data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F494ADF-E9F4-B048-819B-BC19C23296B1}"/>
              </a:ext>
            </a:extLst>
          </p:cNvPr>
          <p:cNvCxnSpPr>
            <a:cxnSpLocks/>
          </p:cNvCxnSpPr>
          <p:nvPr/>
        </p:nvCxnSpPr>
        <p:spPr>
          <a:xfrm flipH="1" flipV="1">
            <a:off x="3521322" y="2522742"/>
            <a:ext cx="426978" cy="5716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3B46145-88DA-C04F-AF29-1885CF0296D6}"/>
              </a:ext>
            </a:extLst>
          </p:cNvPr>
          <p:cNvSpPr/>
          <p:nvPr/>
        </p:nvSpPr>
        <p:spPr>
          <a:xfrm>
            <a:off x="3948299" y="2283718"/>
            <a:ext cx="4440125" cy="152700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 err="1">
                <a:solidFill>
                  <a:schemeClr val="bg1"/>
                </a:solidFill>
              </a:rPr>
              <a:t>frequency_data</a:t>
            </a:r>
            <a:r>
              <a:rPr lang="en-GB" sz="1500" dirty="0">
                <a:solidFill>
                  <a:schemeClr val="bg1"/>
                </a:solidFill>
              </a:rPr>
              <a:t> </a:t>
            </a:r>
            <a:r>
              <a:rPr lang="en-GB" sz="1500" dirty="0" err="1">
                <a:solidFill>
                  <a:schemeClr val="bg1"/>
                </a:solidFill>
              </a:rPr>
              <a:t>dataframe</a:t>
            </a:r>
            <a:endParaRPr lang="en-GB" sz="1500" dirty="0">
              <a:solidFill>
                <a:schemeClr val="bg1"/>
              </a:solidFill>
            </a:endParaRPr>
          </a:p>
          <a:p>
            <a:pPr algn="ctr"/>
            <a:endParaRPr lang="en-GB" sz="1500" dirty="0">
              <a:solidFill>
                <a:schemeClr val="bg1"/>
              </a:solidFill>
            </a:endParaRPr>
          </a:p>
          <a:p>
            <a:pPr algn="ctr"/>
            <a:r>
              <a:rPr lang="en-GB" sz="1500" dirty="0">
                <a:solidFill>
                  <a:schemeClr val="bg1"/>
                </a:solidFill>
              </a:rPr>
              <a:t>You do not need to rank the data – R does this for you. Just enter the raw information (i.e. the IV and DV values)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3C6F5D-9984-A349-9AF5-BA869D957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491630"/>
            <a:ext cx="25400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660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591424"/>
            <a:ext cx="9145016" cy="520128"/>
          </a:xfrm>
        </p:spPr>
        <p:txBody>
          <a:bodyPr/>
          <a:lstStyle/>
          <a:p>
            <a:r>
              <a:rPr lang="en-GB" dirty="0"/>
              <a:t>Basic code to run the Wilcoxon rank-sum test</a:t>
            </a:r>
            <a:br>
              <a:rPr lang="en-GB" dirty="0"/>
            </a:br>
            <a:endParaRPr lang="en-GB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0349BB-D41A-EB4A-8E25-557E6324B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357" y="2284786"/>
            <a:ext cx="7391400" cy="5207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D3879A9-9A1B-354D-8581-C3D0ABF8A60C}"/>
              </a:ext>
            </a:extLst>
          </p:cNvPr>
          <p:cNvCxnSpPr>
            <a:cxnSpLocks/>
          </p:cNvCxnSpPr>
          <p:nvPr/>
        </p:nvCxnSpPr>
        <p:spPr>
          <a:xfrm>
            <a:off x="1089409" y="2033763"/>
            <a:ext cx="0" cy="24719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921FD671-98B0-5845-9622-98E422112E1D}"/>
              </a:ext>
            </a:extLst>
          </p:cNvPr>
          <p:cNvSpPr/>
          <p:nvPr/>
        </p:nvSpPr>
        <p:spPr>
          <a:xfrm>
            <a:off x="448325" y="1729774"/>
            <a:ext cx="1368152" cy="32810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Keep output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76DB6BA-6DEA-A040-B89D-0FA96E637CB2}"/>
              </a:ext>
            </a:extLst>
          </p:cNvPr>
          <p:cNvCxnSpPr>
            <a:cxnSpLocks/>
          </p:cNvCxnSpPr>
          <p:nvPr/>
        </p:nvCxnSpPr>
        <p:spPr>
          <a:xfrm flipV="1">
            <a:off x="2320533" y="2545137"/>
            <a:ext cx="0" cy="1644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3A35E6C-C204-CE48-BCB1-A531A9CED26A}"/>
              </a:ext>
            </a:extLst>
          </p:cNvPr>
          <p:cNvSpPr/>
          <p:nvPr/>
        </p:nvSpPr>
        <p:spPr>
          <a:xfrm>
            <a:off x="1528444" y="2709570"/>
            <a:ext cx="1800200" cy="3588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Function to run test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54EB9E7-9042-F64F-91F7-1C0EC2D35465}"/>
              </a:ext>
            </a:extLst>
          </p:cNvPr>
          <p:cNvCxnSpPr>
            <a:cxnSpLocks/>
          </p:cNvCxnSpPr>
          <p:nvPr/>
        </p:nvCxnSpPr>
        <p:spPr>
          <a:xfrm>
            <a:off x="3328645" y="2001720"/>
            <a:ext cx="0" cy="24719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AD775DE-3801-FA42-972D-48F040A1A4AC}"/>
              </a:ext>
            </a:extLst>
          </p:cNvPr>
          <p:cNvSpPr/>
          <p:nvPr/>
        </p:nvSpPr>
        <p:spPr>
          <a:xfrm>
            <a:off x="2896597" y="1707654"/>
            <a:ext cx="864095" cy="3281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DV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92BA5AF-978A-9F45-A939-BBEDD9E5A136}"/>
              </a:ext>
            </a:extLst>
          </p:cNvPr>
          <p:cNvCxnSpPr>
            <a:cxnSpLocks/>
          </p:cNvCxnSpPr>
          <p:nvPr/>
        </p:nvCxnSpPr>
        <p:spPr>
          <a:xfrm flipV="1">
            <a:off x="4192741" y="2545136"/>
            <a:ext cx="0" cy="32886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6A9736-47FB-324C-A4C7-EE0D49F7A984}"/>
              </a:ext>
            </a:extLst>
          </p:cNvPr>
          <p:cNvSpPr/>
          <p:nvPr/>
        </p:nvSpPr>
        <p:spPr>
          <a:xfrm>
            <a:off x="3896570" y="2853570"/>
            <a:ext cx="615652" cy="3588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IV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5211493-92D1-7C47-A5BC-337625F5A535}"/>
              </a:ext>
            </a:extLst>
          </p:cNvPr>
          <p:cNvCxnSpPr>
            <a:cxnSpLocks/>
          </p:cNvCxnSpPr>
          <p:nvPr/>
        </p:nvCxnSpPr>
        <p:spPr>
          <a:xfrm>
            <a:off x="5272861" y="2033183"/>
            <a:ext cx="0" cy="24719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43471BC-2453-484A-9FAB-83DE1E7F85F9}"/>
              </a:ext>
            </a:extLst>
          </p:cNvPr>
          <p:cNvSpPr/>
          <p:nvPr/>
        </p:nvSpPr>
        <p:spPr>
          <a:xfrm>
            <a:off x="4552781" y="1729194"/>
            <a:ext cx="1368152" cy="3281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 err="1">
                <a:solidFill>
                  <a:schemeClr val="accent2"/>
                </a:solidFill>
              </a:rPr>
              <a:t>Dataframe</a:t>
            </a:r>
            <a:endParaRPr lang="en-GB" sz="1500" dirty="0">
              <a:solidFill>
                <a:schemeClr val="accent2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BEACBC6-3432-1346-B40D-D05E02DE9A87}"/>
              </a:ext>
            </a:extLst>
          </p:cNvPr>
          <p:cNvCxnSpPr>
            <a:cxnSpLocks/>
          </p:cNvCxnSpPr>
          <p:nvPr/>
        </p:nvCxnSpPr>
        <p:spPr>
          <a:xfrm flipV="1">
            <a:off x="7249473" y="2545136"/>
            <a:ext cx="0" cy="32886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6E094035-D87C-9E45-B1B3-2FD80029B19C}"/>
              </a:ext>
            </a:extLst>
          </p:cNvPr>
          <p:cNvSpPr/>
          <p:nvPr/>
        </p:nvSpPr>
        <p:spPr>
          <a:xfrm>
            <a:off x="5920933" y="2809894"/>
            <a:ext cx="2774742" cy="8635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Tells R data is not paired (i.e. independent groups design)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E647D77-0BAA-A745-B7F0-5143D2FA95DD}"/>
              </a:ext>
            </a:extLst>
          </p:cNvPr>
          <p:cNvCxnSpPr>
            <a:cxnSpLocks/>
          </p:cNvCxnSpPr>
          <p:nvPr/>
        </p:nvCxnSpPr>
        <p:spPr>
          <a:xfrm flipV="1">
            <a:off x="981398" y="2709570"/>
            <a:ext cx="108011" cy="126915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747D5078-C5B4-244E-A21C-CD39E9D3FCBF}"/>
              </a:ext>
            </a:extLst>
          </p:cNvPr>
          <p:cNvSpPr/>
          <p:nvPr/>
        </p:nvSpPr>
        <p:spPr>
          <a:xfrm>
            <a:off x="189309" y="3978720"/>
            <a:ext cx="1800200" cy="57335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Displays the model output</a:t>
            </a:r>
          </a:p>
        </p:txBody>
      </p:sp>
    </p:spTree>
    <p:extLst>
      <p:ext uri="{BB962C8B-B14F-4D97-AF65-F5344CB8AC3E}">
        <p14:creationId xmlns:p14="http://schemas.microsoft.com/office/powerpoint/2010/main" val="666216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4" grpId="0" animBg="1"/>
      <p:bldP spid="16" grpId="0" animBg="1"/>
      <p:bldP spid="19" grpId="0" animBg="1"/>
      <p:bldP spid="21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8BCCE876-C49D-C94C-A12A-4553B030D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512143"/>
            <a:ext cx="6109084" cy="20329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0E46F7-7884-254D-ACCE-46168FF98A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4059" y="523149"/>
            <a:ext cx="5832648" cy="864096"/>
          </a:xfrm>
        </p:spPr>
        <p:txBody>
          <a:bodyPr/>
          <a:lstStyle/>
          <a:p>
            <a:r>
              <a:rPr lang="en-GB" dirty="0"/>
              <a:t>Output for our cigarette example</a:t>
            </a:r>
          </a:p>
        </p:txBody>
      </p:sp>
      <p:pic>
        <p:nvPicPr>
          <p:cNvPr id="4" name="Picture 8" descr="Pack of cigarettes Royalty Free Vector Image - VectorStock">
            <a:extLst>
              <a:ext uri="{FF2B5EF4-FFF2-40B4-BE49-F238E27FC236}">
                <a16:creationId xmlns:a16="http://schemas.microsoft.com/office/drawing/2014/main" id="{FAA5AEE6-F3FC-AE4A-A4FA-257F782F27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8" t="8000" r="12648" b="17800"/>
          <a:stretch/>
        </p:blipFill>
        <p:spPr bwMode="auto">
          <a:xfrm>
            <a:off x="5427246" y="195486"/>
            <a:ext cx="779461" cy="91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0F4135C-EF21-4F42-8CC2-FBDCBA30D7CB}"/>
              </a:ext>
            </a:extLst>
          </p:cNvPr>
          <p:cNvSpPr/>
          <p:nvPr/>
        </p:nvSpPr>
        <p:spPr>
          <a:xfrm>
            <a:off x="108839" y="4121903"/>
            <a:ext cx="4167303" cy="86409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73C76E5-56B1-7E43-B80E-F3F167D4012B}"/>
              </a:ext>
            </a:extLst>
          </p:cNvPr>
          <p:cNvSpPr/>
          <p:nvPr/>
        </p:nvSpPr>
        <p:spPr>
          <a:xfrm>
            <a:off x="1436476" y="3075806"/>
            <a:ext cx="576064" cy="28424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5D2A5D-D682-3941-A8A5-C12262527FC7}"/>
              </a:ext>
            </a:extLst>
          </p:cNvPr>
          <p:cNvCxnSpPr/>
          <p:nvPr/>
        </p:nvCxnSpPr>
        <p:spPr>
          <a:xfrm flipH="1">
            <a:off x="1188958" y="3360054"/>
            <a:ext cx="247518" cy="579848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C3C34DF-8CAF-8A4B-AF31-F1A89B8FE9EA}"/>
              </a:ext>
            </a:extLst>
          </p:cNvPr>
          <p:cNvSpPr/>
          <p:nvPr/>
        </p:nvSpPr>
        <p:spPr>
          <a:xfrm>
            <a:off x="107505" y="3902006"/>
            <a:ext cx="4168590" cy="32214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Same as when we manually calculated W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4F24A79-3B4C-4C47-9699-DA63540750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460" y="4299942"/>
            <a:ext cx="3797484" cy="63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30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A04CA9EF-37A8-2642-968D-5A01F0E70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534" y="1707654"/>
            <a:ext cx="5363714" cy="17848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0E46F7-7884-254D-ACCE-46168FF98A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4059" y="523149"/>
            <a:ext cx="5832648" cy="864096"/>
          </a:xfrm>
        </p:spPr>
        <p:txBody>
          <a:bodyPr/>
          <a:lstStyle/>
          <a:p>
            <a:r>
              <a:rPr lang="en-GB" dirty="0"/>
              <a:t>Output for our cigarette example</a:t>
            </a:r>
          </a:p>
        </p:txBody>
      </p:sp>
      <p:pic>
        <p:nvPicPr>
          <p:cNvPr id="4" name="Picture 8" descr="Pack of cigarettes Royalty Free Vector Image - VectorStock">
            <a:extLst>
              <a:ext uri="{FF2B5EF4-FFF2-40B4-BE49-F238E27FC236}">
                <a16:creationId xmlns:a16="http://schemas.microsoft.com/office/drawing/2014/main" id="{FAA5AEE6-F3FC-AE4A-A4FA-257F782F27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8" t="8000" r="12648" b="17800"/>
          <a:stretch/>
        </p:blipFill>
        <p:spPr bwMode="auto">
          <a:xfrm>
            <a:off x="5292080" y="144510"/>
            <a:ext cx="779461" cy="91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E725192-F741-B24E-BEBC-A121F6BBF2BA}"/>
              </a:ext>
            </a:extLst>
          </p:cNvPr>
          <p:cNvSpPr/>
          <p:nvPr/>
        </p:nvSpPr>
        <p:spPr>
          <a:xfrm>
            <a:off x="2045224" y="3051711"/>
            <a:ext cx="1224136" cy="28424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8E97291B-3EC6-7343-A87B-9E8CF6134A52}"/>
              </a:ext>
            </a:extLst>
          </p:cNvPr>
          <p:cNvSpPr txBox="1">
            <a:spLocks/>
          </p:cNvSpPr>
          <p:nvPr/>
        </p:nvSpPr>
        <p:spPr>
          <a:xfrm>
            <a:off x="539552" y="3979779"/>
            <a:ext cx="8424938" cy="968236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Is there a significant difference between the groups?</a:t>
            </a:r>
          </a:p>
          <a:p>
            <a:pPr marL="0" indent="0">
              <a:buNone/>
            </a:pPr>
            <a:r>
              <a:rPr lang="en-GB" i="1" dirty="0"/>
              <a:t>p</a:t>
            </a:r>
            <a:r>
              <a:rPr lang="en-GB" dirty="0"/>
              <a:t> ≤ .05 = there is a significant difference between the groups</a:t>
            </a:r>
          </a:p>
          <a:p>
            <a:pPr marL="0" indent="0">
              <a:buNone/>
            </a:pPr>
            <a:r>
              <a:rPr lang="en-GB" i="1" dirty="0"/>
              <a:t>p</a:t>
            </a:r>
            <a:r>
              <a:rPr lang="en-GB" dirty="0"/>
              <a:t> &gt; .05 = there is no significant difference between the groups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382E9739-F5C5-1647-9065-DFF43207B190}"/>
              </a:ext>
            </a:extLst>
          </p:cNvPr>
          <p:cNvSpPr/>
          <p:nvPr/>
        </p:nvSpPr>
        <p:spPr>
          <a:xfrm>
            <a:off x="6589113" y="2067694"/>
            <a:ext cx="2016224" cy="191208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bg1"/>
                </a:solidFill>
              </a:rPr>
              <a:t>There is a significant difference in the number of cigarettes smoked between the intervention and control groups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2AE0D71-A1FB-5142-88E5-A7F0143C390D}"/>
              </a:ext>
            </a:extLst>
          </p:cNvPr>
          <p:cNvCxnSpPr>
            <a:cxnSpLocks/>
          </p:cNvCxnSpPr>
          <p:nvPr/>
        </p:nvCxnSpPr>
        <p:spPr>
          <a:xfrm>
            <a:off x="2673430" y="3335959"/>
            <a:ext cx="9386" cy="643903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22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8958B-2ED1-0B4B-AA64-5989D09394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 what direction is our result?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3B8964-8364-5541-BA08-082840D2428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9409" y="1317457"/>
            <a:ext cx="8209158" cy="812801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With parametric tests, we typically report the mean. With non-parametric tests, the median is typically preferred.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910C9D-9188-7140-BB18-CB2A73702B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825" y="2815185"/>
            <a:ext cx="4546606" cy="812801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5E3C7FE-2E9F-9341-A831-F639DC827BD1}"/>
              </a:ext>
            </a:extLst>
          </p:cNvPr>
          <p:cNvCxnSpPr>
            <a:cxnSpLocks/>
          </p:cNvCxnSpPr>
          <p:nvPr/>
        </p:nvCxnSpPr>
        <p:spPr>
          <a:xfrm>
            <a:off x="4499992" y="2653752"/>
            <a:ext cx="0" cy="24719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A36E665-4E86-EB43-B7E4-EFA82C1FCAE7}"/>
              </a:ext>
            </a:extLst>
          </p:cNvPr>
          <p:cNvSpPr/>
          <p:nvPr/>
        </p:nvSpPr>
        <p:spPr>
          <a:xfrm>
            <a:off x="3779912" y="2349763"/>
            <a:ext cx="1368152" cy="3281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 err="1">
                <a:solidFill>
                  <a:schemeClr val="accent2"/>
                </a:solidFill>
              </a:rPr>
              <a:t>Dataframe</a:t>
            </a:r>
            <a:endParaRPr lang="en-GB" sz="1500" dirty="0">
              <a:solidFill>
                <a:schemeClr val="accent2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D163ADC-DE18-A94B-823A-A8C3128FDC30}"/>
              </a:ext>
            </a:extLst>
          </p:cNvPr>
          <p:cNvCxnSpPr>
            <a:cxnSpLocks/>
          </p:cNvCxnSpPr>
          <p:nvPr/>
        </p:nvCxnSpPr>
        <p:spPr>
          <a:xfrm>
            <a:off x="2926242" y="3019693"/>
            <a:ext cx="925678" cy="21420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033681D-88A3-E944-849A-9ACF9961E677}"/>
              </a:ext>
            </a:extLst>
          </p:cNvPr>
          <p:cNvSpPr/>
          <p:nvPr/>
        </p:nvSpPr>
        <p:spPr>
          <a:xfrm>
            <a:off x="1614217" y="2367556"/>
            <a:ext cx="1311222" cy="106678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Produces the descriptive statistics for each group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72494F3-69DE-4145-A9CD-3FE0B20BF0FF}"/>
              </a:ext>
            </a:extLst>
          </p:cNvPr>
          <p:cNvCxnSpPr>
            <a:cxnSpLocks/>
          </p:cNvCxnSpPr>
          <p:nvPr/>
        </p:nvCxnSpPr>
        <p:spPr>
          <a:xfrm flipH="1">
            <a:off x="5163945" y="2703825"/>
            <a:ext cx="908990" cy="422969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4764E957-85B4-C446-8FCD-37EEE39F49CA}"/>
              </a:ext>
            </a:extLst>
          </p:cNvPr>
          <p:cNvSpPr/>
          <p:nvPr/>
        </p:nvSpPr>
        <p:spPr>
          <a:xfrm>
            <a:off x="6090426" y="2181048"/>
            <a:ext cx="1294534" cy="86615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Name of the independent variable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0FE226D-6131-B646-A489-A3E19C0B720F}"/>
              </a:ext>
            </a:extLst>
          </p:cNvPr>
          <p:cNvCxnSpPr>
            <a:cxnSpLocks/>
          </p:cNvCxnSpPr>
          <p:nvPr/>
        </p:nvCxnSpPr>
        <p:spPr>
          <a:xfrm flipV="1">
            <a:off x="3450825" y="3577758"/>
            <a:ext cx="689127" cy="59224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91CA060-197E-5343-B0E8-3F3B4B2DF2EE}"/>
              </a:ext>
            </a:extLst>
          </p:cNvPr>
          <p:cNvSpPr/>
          <p:nvPr/>
        </p:nvSpPr>
        <p:spPr>
          <a:xfrm>
            <a:off x="2082673" y="3895954"/>
            <a:ext cx="1368152" cy="68827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Instructs R to summarise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B4B419D-2E1D-0640-A332-568AB9960C9A}"/>
              </a:ext>
            </a:extLst>
          </p:cNvPr>
          <p:cNvCxnSpPr>
            <a:cxnSpLocks/>
          </p:cNvCxnSpPr>
          <p:nvPr/>
        </p:nvCxnSpPr>
        <p:spPr>
          <a:xfrm flipV="1">
            <a:off x="5235302" y="3572532"/>
            <a:ext cx="7823" cy="32342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E2C51F1-7053-3A42-9154-B1D920BF9AE9}"/>
              </a:ext>
            </a:extLst>
          </p:cNvPr>
          <p:cNvSpPr/>
          <p:nvPr/>
        </p:nvSpPr>
        <p:spPr>
          <a:xfrm>
            <a:off x="4553084" y="3886658"/>
            <a:ext cx="1481540" cy="111484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Calculate the median frequency and call this ‘med’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611D92C-5471-5944-8A22-94D552158AAE}"/>
              </a:ext>
            </a:extLst>
          </p:cNvPr>
          <p:cNvCxnSpPr>
            <a:cxnSpLocks/>
          </p:cNvCxnSpPr>
          <p:nvPr/>
        </p:nvCxnSpPr>
        <p:spPr>
          <a:xfrm flipV="1">
            <a:off x="7037782" y="3563236"/>
            <a:ext cx="167068" cy="32342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E8BDA504-6DA4-494A-A6BA-43A214153336}"/>
              </a:ext>
            </a:extLst>
          </p:cNvPr>
          <p:cNvSpPr/>
          <p:nvPr/>
        </p:nvSpPr>
        <p:spPr>
          <a:xfrm>
            <a:off x="6397027" y="3821908"/>
            <a:ext cx="1249968" cy="111484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How many participants per group? Call this ‘n’</a:t>
            </a:r>
          </a:p>
        </p:txBody>
      </p:sp>
    </p:spTree>
    <p:extLst>
      <p:ext uri="{BB962C8B-B14F-4D97-AF65-F5344CB8AC3E}">
        <p14:creationId xmlns:p14="http://schemas.microsoft.com/office/powerpoint/2010/main" val="391486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6" grpId="0" animBg="1"/>
      <p:bldP spid="20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E5AE4-E9D5-5E4D-8B2C-04BC3AC99E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 what direction is our result?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E46907-625E-7E40-ACBD-120A692FA2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708150"/>
            <a:ext cx="5067300" cy="1727200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630A47B-6F61-1E43-B26D-9907CE5AC891}"/>
              </a:ext>
            </a:extLst>
          </p:cNvPr>
          <p:cNvSpPr/>
          <p:nvPr/>
        </p:nvSpPr>
        <p:spPr>
          <a:xfrm>
            <a:off x="5948925" y="1837260"/>
            <a:ext cx="2592288" cy="14689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Median number of cigarettes consumed is lower in the intervention group than the control group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239072-E88B-8546-8AE3-7145BFC0B61B}"/>
              </a:ext>
            </a:extLst>
          </p:cNvPr>
          <p:cNvSpPr/>
          <p:nvPr/>
        </p:nvSpPr>
        <p:spPr>
          <a:xfrm>
            <a:off x="2177769" y="2860278"/>
            <a:ext cx="432048" cy="575072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303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89C4493-2EC8-4B40-8E0A-2630FB931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2" y="1851434"/>
            <a:ext cx="5363714" cy="17848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0E46F7-7884-254D-ACCE-46168FF98A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2372" y="567198"/>
            <a:ext cx="5832648" cy="864096"/>
          </a:xfrm>
        </p:spPr>
        <p:txBody>
          <a:bodyPr/>
          <a:lstStyle/>
          <a:p>
            <a:r>
              <a:rPr lang="en-GB" dirty="0"/>
              <a:t>Output for our cigarette example</a:t>
            </a:r>
          </a:p>
        </p:txBody>
      </p:sp>
      <p:pic>
        <p:nvPicPr>
          <p:cNvPr id="4" name="Picture 8" descr="Pack of cigarettes Royalty Free Vector Image - VectorStock">
            <a:extLst>
              <a:ext uri="{FF2B5EF4-FFF2-40B4-BE49-F238E27FC236}">
                <a16:creationId xmlns:a16="http://schemas.microsoft.com/office/drawing/2014/main" id="{FAA5AEE6-F3FC-AE4A-A4FA-257F782F27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8" t="8000" r="12648" b="17800"/>
          <a:stretch/>
        </p:blipFill>
        <p:spPr bwMode="auto">
          <a:xfrm>
            <a:off x="5415559" y="161491"/>
            <a:ext cx="779461" cy="91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149E72B-F907-CD4C-AEE3-84889D73344D}"/>
              </a:ext>
            </a:extLst>
          </p:cNvPr>
          <p:cNvSpPr/>
          <p:nvPr/>
        </p:nvSpPr>
        <p:spPr>
          <a:xfrm>
            <a:off x="5796136" y="2721930"/>
            <a:ext cx="3044873" cy="98476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What does this warning message mean? Do I need to worry about it?!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AF435D3-0AC5-444F-926B-DCC4E5ED71D0}"/>
              </a:ext>
            </a:extLst>
          </p:cNvPr>
          <p:cNvCxnSpPr/>
          <p:nvPr/>
        </p:nvCxnSpPr>
        <p:spPr>
          <a:xfrm flipH="1" flipV="1">
            <a:off x="4562847" y="2433898"/>
            <a:ext cx="1233289" cy="383384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593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A0BBC-AE73-7A4C-8DCF-937801EE46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5904656" cy="864096"/>
          </a:xfrm>
        </p:spPr>
        <p:txBody>
          <a:bodyPr/>
          <a:lstStyle/>
          <a:p>
            <a:r>
              <a:rPr lang="en-GB" dirty="0"/>
              <a:t>Different ways R calculates the p-value we will cover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54D5E4-DDC9-0546-BEFD-BDAB4A68761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779662"/>
            <a:ext cx="8425184" cy="1836313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GB" dirty="0"/>
              <a:t>The exact method</a:t>
            </a:r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r>
              <a:rPr lang="en-GB" dirty="0"/>
              <a:t>The normal approximation with continuity correction</a:t>
            </a:r>
          </a:p>
          <a:p>
            <a:pPr marL="342900" indent="-34290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803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277D3-D737-4945-A3A4-6F420544BE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4060" y="600595"/>
            <a:ext cx="6768752" cy="864096"/>
          </a:xfrm>
        </p:spPr>
        <p:txBody>
          <a:bodyPr/>
          <a:lstStyle/>
          <a:p>
            <a:r>
              <a:rPr lang="en-GB" dirty="0"/>
              <a:t>1. The exact method</a:t>
            </a:r>
            <a:endParaRPr lang="en-GB" sz="2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B63D35-FC35-8747-B164-32FADBEDA6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274" y="1419622"/>
            <a:ext cx="3567162" cy="3564731"/>
          </a:xfrm>
        </p:spPr>
        <p:txBody>
          <a:bodyPr/>
          <a:lstStyle/>
          <a:p>
            <a:r>
              <a:rPr lang="en-GB" dirty="0"/>
              <a:t>Uses a ”Monte Carlo” method</a:t>
            </a:r>
          </a:p>
          <a:p>
            <a:endParaRPr lang="en-GB" dirty="0"/>
          </a:p>
          <a:p>
            <a:r>
              <a:rPr lang="en-GB" dirty="0"/>
              <a:t>Creates lots of datasets that are the same as the sample – but instead of assigning the correct group, assigns group randomly</a:t>
            </a:r>
          </a:p>
          <a:p>
            <a:pPr lvl="2"/>
            <a:endParaRPr lang="en-GB" dirty="0"/>
          </a:p>
          <a:p>
            <a:pPr lvl="2"/>
            <a:endParaRPr lang="en-GB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4792B134-BA38-AE41-A030-03F16CF7E3FE}"/>
              </a:ext>
            </a:extLst>
          </p:cNvPr>
          <p:cNvSpPr txBox="1">
            <a:spLocks/>
          </p:cNvSpPr>
          <p:nvPr/>
        </p:nvSpPr>
        <p:spPr>
          <a:xfrm>
            <a:off x="5452837" y="4876006"/>
            <a:ext cx="2317080" cy="432048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00" dirty="0"/>
              <a:t>x1000s of times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955DD14-C5D2-E542-A24F-A5768CC847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807241"/>
              </p:ext>
            </p:extLst>
          </p:nvPr>
        </p:nvGraphicFramePr>
        <p:xfrm>
          <a:off x="4228701" y="1339251"/>
          <a:ext cx="2160241" cy="2240612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841357">
                  <a:extLst>
                    <a:ext uri="{9D8B030D-6E8A-4147-A177-3AD203B41FA5}">
                      <a16:colId xmlns:a16="http://schemas.microsoft.com/office/drawing/2014/main" val="764201184"/>
                    </a:ext>
                  </a:extLst>
                </a:gridCol>
                <a:gridCol w="659442">
                  <a:extLst>
                    <a:ext uri="{9D8B030D-6E8A-4147-A177-3AD203B41FA5}">
                      <a16:colId xmlns:a16="http://schemas.microsoft.com/office/drawing/2014/main" val="2344348184"/>
                    </a:ext>
                  </a:extLst>
                </a:gridCol>
                <a:gridCol w="659442">
                  <a:extLst>
                    <a:ext uri="{9D8B030D-6E8A-4147-A177-3AD203B41FA5}">
                      <a16:colId xmlns:a16="http://schemas.microsoft.com/office/drawing/2014/main" val="1683561243"/>
                    </a:ext>
                  </a:extLst>
                </a:gridCol>
              </a:tblGrid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Frequency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Rank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261312938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290687454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4191573182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32152148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664629090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206720575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489161571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148749196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4280998163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036955927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980462311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FC30E2CB-A047-9349-9451-6EE36AE425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579219"/>
              </p:ext>
            </p:extLst>
          </p:nvPr>
        </p:nvGraphicFramePr>
        <p:xfrm>
          <a:off x="5192469" y="1986204"/>
          <a:ext cx="2160241" cy="2240612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841357">
                  <a:extLst>
                    <a:ext uri="{9D8B030D-6E8A-4147-A177-3AD203B41FA5}">
                      <a16:colId xmlns:a16="http://schemas.microsoft.com/office/drawing/2014/main" val="764201184"/>
                    </a:ext>
                  </a:extLst>
                </a:gridCol>
                <a:gridCol w="659442">
                  <a:extLst>
                    <a:ext uri="{9D8B030D-6E8A-4147-A177-3AD203B41FA5}">
                      <a16:colId xmlns:a16="http://schemas.microsoft.com/office/drawing/2014/main" val="2344348184"/>
                    </a:ext>
                  </a:extLst>
                </a:gridCol>
                <a:gridCol w="659442">
                  <a:extLst>
                    <a:ext uri="{9D8B030D-6E8A-4147-A177-3AD203B41FA5}">
                      <a16:colId xmlns:a16="http://schemas.microsoft.com/office/drawing/2014/main" val="1683561243"/>
                    </a:ext>
                  </a:extLst>
                </a:gridCol>
              </a:tblGrid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Frequency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Rank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261312938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290687454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4191573182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32152148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664629090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206720575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489161571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148749196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4280998163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036955927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980462311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AEA314DA-D4B7-2D4D-A7DD-DCBD6E50E6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058052"/>
              </p:ext>
            </p:extLst>
          </p:nvPr>
        </p:nvGraphicFramePr>
        <p:xfrm>
          <a:off x="5868143" y="2549454"/>
          <a:ext cx="2160241" cy="2240612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841357">
                  <a:extLst>
                    <a:ext uri="{9D8B030D-6E8A-4147-A177-3AD203B41FA5}">
                      <a16:colId xmlns:a16="http://schemas.microsoft.com/office/drawing/2014/main" val="764201184"/>
                    </a:ext>
                  </a:extLst>
                </a:gridCol>
                <a:gridCol w="659442">
                  <a:extLst>
                    <a:ext uri="{9D8B030D-6E8A-4147-A177-3AD203B41FA5}">
                      <a16:colId xmlns:a16="http://schemas.microsoft.com/office/drawing/2014/main" val="2344348184"/>
                    </a:ext>
                  </a:extLst>
                </a:gridCol>
                <a:gridCol w="659442">
                  <a:extLst>
                    <a:ext uri="{9D8B030D-6E8A-4147-A177-3AD203B41FA5}">
                      <a16:colId xmlns:a16="http://schemas.microsoft.com/office/drawing/2014/main" val="1683561243"/>
                    </a:ext>
                  </a:extLst>
                </a:gridCol>
              </a:tblGrid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Frequency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Rank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261312938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290687454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4191573182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32152148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664629090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206720575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489161571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148749196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4280998163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036955927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980462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998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277D3-D737-4945-A3A4-6F420544BE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571382"/>
            <a:ext cx="6768752" cy="864096"/>
          </a:xfrm>
        </p:spPr>
        <p:txBody>
          <a:bodyPr/>
          <a:lstStyle/>
          <a:p>
            <a:r>
              <a:rPr lang="en-GB" dirty="0"/>
              <a:t>1. The exact method</a:t>
            </a:r>
            <a:endParaRPr lang="en-GB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B63D35-FC35-8747-B164-32FADBEDA6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275" y="1419622"/>
            <a:ext cx="2448517" cy="3564731"/>
          </a:xfrm>
        </p:spPr>
        <p:txBody>
          <a:bodyPr/>
          <a:lstStyle/>
          <a:p>
            <a:r>
              <a:rPr lang="en-GB" sz="1500" dirty="0"/>
              <a:t>In these datasets, we know the null hypothesis is true (there is no difference between groups because we have randomly assigned group) </a:t>
            </a:r>
          </a:p>
          <a:p>
            <a:endParaRPr lang="en-GB" sz="1500" dirty="0"/>
          </a:p>
          <a:p>
            <a:r>
              <a:rPr lang="en-GB" sz="1500" dirty="0"/>
              <a:t>How often is the difference that appears in the generated datasets (blue) as large as the difference in the true data (red and green)?</a:t>
            </a:r>
          </a:p>
          <a:p>
            <a:endParaRPr lang="en-GB" sz="1500" dirty="0"/>
          </a:p>
          <a:p>
            <a:endParaRPr lang="en-GB" sz="1500" dirty="0"/>
          </a:p>
          <a:p>
            <a:pPr lvl="2"/>
            <a:endParaRPr lang="en-GB" dirty="0"/>
          </a:p>
          <a:p>
            <a:pPr lvl="2"/>
            <a:endParaRPr lang="en-GB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4BA992ED-66F5-B34D-87DE-4F099D270A2E}"/>
              </a:ext>
            </a:extLst>
          </p:cNvPr>
          <p:cNvSpPr txBox="1">
            <a:spLocks/>
          </p:cNvSpPr>
          <p:nvPr/>
        </p:nvSpPr>
        <p:spPr>
          <a:xfrm>
            <a:off x="4068189" y="4825188"/>
            <a:ext cx="2317080" cy="432048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00" dirty="0"/>
              <a:t>x1000s of times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2737336C-F9C8-0940-9E51-A091E63769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845572"/>
              </p:ext>
            </p:extLst>
          </p:nvPr>
        </p:nvGraphicFramePr>
        <p:xfrm>
          <a:off x="2844053" y="1374373"/>
          <a:ext cx="2160241" cy="2240612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841357">
                  <a:extLst>
                    <a:ext uri="{9D8B030D-6E8A-4147-A177-3AD203B41FA5}">
                      <a16:colId xmlns:a16="http://schemas.microsoft.com/office/drawing/2014/main" val="764201184"/>
                    </a:ext>
                  </a:extLst>
                </a:gridCol>
                <a:gridCol w="659442">
                  <a:extLst>
                    <a:ext uri="{9D8B030D-6E8A-4147-A177-3AD203B41FA5}">
                      <a16:colId xmlns:a16="http://schemas.microsoft.com/office/drawing/2014/main" val="2344348184"/>
                    </a:ext>
                  </a:extLst>
                </a:gridCol>
                <a:gridCol w="659442">
                  <a:extLst>
                    <a:ext uri="{9D8B030D-6E8A-4147-A177-3AD203B41FA5}">
                      <a16:colId xmlns:a16="http://schemas.microsoft.com/office/drawing/2014/main" val="1683561243"/>
                    </a:ext>
                  </a:extLst>
                </a:gridCol>
              </a:tblGrid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Frequency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Rank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261312938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290687454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4191573182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32152148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664629090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206720575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489161571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148749196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4280998163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036955927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980462311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5850A655-9220-8340-85C4-8CB235605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422750"/>
              </p:ext>
            </p:extLst>
          </p:nvPr>
        </p:nvGraphicFramePr>
        <p:xfrm>
          <a:off x="3392117" y="2010027"/>
          <a:ext cx="2160241" cy="2240612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841357">
                  <a:extLst>
                    <a:ext uri="{9D8B030D-6E8A-4147-A177-3AD203B41FA5}">
                      <a16:colId xmlns:a16="http://schemas.microsoft.com/office/drawing/2014/main" val="764201184"/>
                    </a:ext>
                  </a:extLst>
                </a:gridCol>
                <a:gridCol w="659442">
                  <a:extLst>
                    <a:ext uri="{9D8B030D-6E8A-4147-A177-3AD203B41FA5}">
                      <a16:colId xmlns:a16="http://schemas.microsoft.com/office/drawing/2014/main" val="2344348184"/>
                    </a:ext>
                  </a:extLst>
                </a:gridCol>
                <a:gridCol w="659442">
                  <a:extLst>
                    <a:ext uri="{9D8B030D-6E8A-4147-A177-3AD203B41FA5}">
                      <a16:colId xmlns:a16="http://schemas.microsoft.com/office/drawing/2014/main" val="1683561243"/>
                    </a:ext>
                  </a:extLst>
                </a:gridCol>
              </a:tblGrid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Frequency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Rank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261312938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290687454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4191573182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32152148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664629090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206720575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489161571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148749196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4280998163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036955927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980462311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F24D80DB-9BF5-AA4C-B411-DD813CB910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599590"/>
              </p:ext>
            </p:extLst>
          </p:nvPr>
        </p:nvGraphicFramePr>
        <p:xfrm>
          <a:off x="3838043" y="2525248"/>
          <a:ext cx="2160241" cy="2240612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841357">
                  <a:extLst>
                    <a:ext uri="{9D8B030D-6E8A-4147-A177-3AD203B41FA5}">
                      <a16:colId xmlns:a16="http://schemas.microsoft.com/office/drawing/2014/main" val="764201184"/>
                    </a:ext>
                  </a:extLst>
                </a:gridCol>
                <a:gridCol w="659442">
                  <a:extLst>
                    <a:ext uri="{9D8B030D-6E8A-4147-A177-3AD203B41FA5}">
                      <a16:colId xmlns:a16="http://schemas.microsoft.com/office/drawing/2014/main" val="2344348184"/>
                    </a:ext>
                  </a:extLst>
                </a:gridCol>
                <a:gridCol w="659442">
                  <a:extLst>
                    <a:ext uri="{9D8B030D-6E8A-4147-A177-3AD203B41FA5}">
                      <a16:colId xmlns:a16="http://schemas.microsoft.com/office/drawing/2014/main" val="1683561243"/>
                    </a:ext>
                  </a:extLst>
                </a:gridCol>
              </a:tblGrid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Frequency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Rank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261312938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290687454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4191573182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32152148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664629090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206720575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489161571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148749196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4280998163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036955927"/>
                  </a:ext>
                </a:extLst>
              </a:tr>
              <a:tr h="2036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980462311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F7270EAC-34BB-264B-9F43-23F8DCAE74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626911"/>
              </p:ext>
            </p:extLst>
          </p:nvPr>
        </p:nvGraphicFramePr>
        <p:xfrm>
          <a:off x="6253184" y="1494806"/>
          <a:ext cx="2648042" cy="3136645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968656">
                  <a:extLst>
                    <a:ext uri="{9D8B030D-6E8A-4147-A177-3AD203B41FA5}">
                      <a16:colId xmlns:a16="http://schemas.microsoft.com/office/drawing/2014/main" val="2270980437"/>
                    </a:ext>
                  </a:extLst>
                </a:gridCol>
                <a:gridCol w="796705">
                  <a:extLst>
                    <a:ext uri="{9D8B030D-6E8A-4147-A177-3AD203B41FA5}">
                      <a16:colId xmlns:a16="http://schemas.microsoft.com/office/drawing/2014/main" val="2896183062"/>
                    </a:ext>
                  </a:extLst>
                </a:gridCol>
                <a:gridCol w="882681">
                  <a:extLst>
                    <a:ext uri="{9D8B030D-6E8A-4147-A177-3AD203B41FA5}">
                      <a16:colId xmlns:a16="http://schemas.microsoft.com/office/drawing/2014/main" val="1153278105"/>
                    </a:ext>
                  </a:extLst>
                </a:gridCol>
              </a:tblGrid>
              <a:tr h="3461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Frequency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030389"/>
                  </a:ext>
                </a:extLst>
              </a:tr>
              <a:tr h="2790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793157"/>
                  </a:ext>
                </a:extLst>
              </a:tr>
              <a:tr h="2790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931840"/>
                  </a:ext>
                </a:extLst>
              </a:tr>
              <a:tr h="2790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179629"/>
                  </a:ext>
                </a:extLst>
              </a:tr>
              <a:tr h="2790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0320454"/>
                  </a:ext>
                </a:extLst>
              </a:tr>
              <a:tr h="2790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240055"/>
                  </a:ext>
                </a:extLst>
              </a:tr>
              <a:tr h="2790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709865"/>
                  </a:ext>
                </a:extLst>
              </a:tr>
              <a:tr h="2790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487714"/>
                  </a:ext>
                </a:extLst>
              </a:tr>
              <a:tr h="2790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0937692"/>
                  </a:ext>
                </a:extLst>
              </a:tr>
              <a:tr h="2790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8153004"/>
                  </a:ext>
                </a:extLst>
              </a:tr>
              <a:tr h="2790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084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188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A0A1C-2323-4B4B-A929-9CD41EFE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2139702"/>
            <a:ext cx="6768752" cy="864096"/>
          </a:xfrm>
        </p:spPr>
        <p:txBody>
          <a:bodyPr/>
          <a:lstStyle/>
          <a:p>
            <a:r>
              <a:rPr lang="en-GB" dirty="0"/>
              <a:t>The theory behind the Wilcoxon rank-sum test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90FA58-44E0-7747-B41C-0AFE809CF19C}"/>
              </a:ext>
            </a:extLst>
          </p:cNvPr>
          <p:cNvSpPr/>
          <p:nvPr/>
        </p:nvSpPr>
        <p:spPr>
          <a:xfrm>
            <a:off x="323528" y="1059582"/>
            <a:ext cx="856895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0159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277D3-D737-4945-A3A4-6F420544BE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290" y="627534"/>
            <a:ext cx="8137150" cy="864096"/>
          </a:xfrm>
        </p:spPr>
        <p:txBody>
          <a:bodyPr/>
          <a:lstStyle/>
          <a:p>
            <a:r>
              <a:rPr lang="en-GB" dirty="0"/>
              <a:t>2. The normal approximation with continuity correction</a:t>
            </a:r>
            <a:endParaRPr lang="en-GB" b="1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ED67A2-9D7D-1B4A-84B7-CC297A90FB7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97190" cy="3564731"/>
          </a:xfrm>
        </p:spPr>
        <p:txBody>
          <a:bodyPr/>
          <a:lstStyle/>
          <a:p>
            <a:r>
              <a:rPr lang="en-GB" dirty="0"/>
              <a:t>Assumes that the sampling distribution of the W statistic is normal</a:t>
            </a:r>
          </a:p>
          <a:p>
            <a:pPr lvl="1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T</a:t>
            </a:r>
            <a:r>
              <a:rPr lang="en-GB" dirty="0"/>
              <a:t>his produced a standard error</a:t>
            </a:r>
          </a:p>
          <a:p>
            <a:pPr marL="300038" lvl="1" indent="0">
              <a:buNone/>
            </a:pPr>
            <a:r>
              <a:rPr lang="en-GB" dirty="0">
                <a:sym typeface="Wingdings" pitchFamily="2" charset="2"/>
              </a:rPr>
              <a:t> This can </a:t>
            </a:r>
            <a:r>
              <a:rPr lang="en-GB" dirty="0"/>
              <a:t>be used to calculate z (and then a p-value)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By default, it applies a continuity correction</a:t>
            </a:r>
          </a:p>
          <a:p>
            <a:pPr marL="300038" lvl="1" indent="0">
              <a:buNone/>
            </a:pP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This corrects for the fact we are assuming the sampling distribution of W is normal, but a person can change in ranks only in set amounts (e.g. 1, or 0.5 if tied ranks)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885F5EE-AFDD-CB47-907B-CA4288D5B933}"/>
              </a:ext>
            </a:extLst>
          </p:cNvPr>
          <p:cNvSpPr/>
          <p:nvPr/>
        </p:nvSpPr>
        <p:spPr>
          <a:xfrm>
            <a:off x="4067944" y="3937854"/>
            <a:ext cx="4197001" cy="98476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Don’t worry if you don’t fully understand this. The key is to understand there are two different methods for how the p-value is calculated</a:t>
            </a:r>
          </a:p>
        </p:txBody>
      </p:sp>
    </p:spTree>
    <p:extLst>
      <p:ext uri="{BB962C8B-B14F-4D97-AF65-F5344CB8AC3E}">
        <p14:creationId xmlns:p14="http://schemas.microsoft.com/office/powerpoint/2010/main" val="342192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A3E9C-24ED-724A-B5E9-DF325D131C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Which is the default method?</a:t>
            </a:r>
            <a:br>
              <a:rPr lang="en-GB" dirty="0"/>
            </a:br>
            <a:r>
              <a:rPr lang="en-GB" dirty="0"/>
              <a:t>It depends…</a:t>
            </a:r>
            <a:endParaRPr lang="en-GB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58D60B-A740-E543-AEE9-36602D2C9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9408" y="1707654"/>
            <a:ext cx="8425184" cy="1337514"/>
          </a:xfrm>
        </p:spPr>
        <p:txBody>
          <a:bodyPr/>
          <a:lstStyle/>
          <a:p>
            <a:r>
              <a:rPr lang="en-GB" dirty="0"/>
              <a:t>Sample size &lt; 50 in all group </a:t>
            </a:r>
            <a:r>
              <a:rPr lang="en-GB" b="1" dirty="0"/>
              <a:t>and</a:t>
            </a:r>
            <a:r>
              <a:rPr lang="en-GB" dirty="0"/>
              <a:t> no tied ranks = exact method</a:t>
            </a:r>
          </a:p>
          <a:p>
            <a:endParaRPr lang="en-GB" dirty="0"/>
          </a:p>
          <a:p>
            <a:r>
              <a:rPr lang="en-GB" dirty="0"/>
              <a:t>Sample size ≥ 50 in any group </a:t>
            </a:r>
            <a:r>
              <a:rPr lang="en-GB" b="1" dirty="0"/>
              <a:t>OR</a:t>
            </a:r>
            <a:r>
              <a:rPr lang="en-GB" dirty="0"/>
              <a:t> tied ranks = normal approximation with continuity correction 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E96755D-6B97-8F47-91C5-01880AACB8C9}"/>
              </a:ext>
            </a:extLst>
          </p:cNvPr>
          <p:cNvSpPr/>
          <p:nvPr/>
        </p:nvSpPr>
        <p:spPr>
          <a:xfrm>
            <a:off x="3347864" y="4484943"/>
            <a:ext cx="4932040" cy="494093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bg1"/>
                </a:solidFill>
              </a:rPr>
              <a:t>Note: you can also specify which method should be run, </a:t>
            </a:r>
          </a:p>
          <a:p>
            <a:pPr algn="ctr"/>
            <a:r>
              <a:rPr lang="en-GB" sz="1500" dirty="0">
                <a:solidFill>
                  <a:schemeClr val="bg1"/>
                </a:solidFill>
              </a:rPr>
              <a:t>but we won’t cover that in this set of lectures</a:t>
            </a:r>
          </a:p>
        </p:txBody>
      </p:sp>
    </p:spTree>
    <p:extLst>
      <p:ext uri="{BB962C8B-B14F-4D97-AF65-F5344CB8AC3E}">
        <p14:creationId xmlns:p14="http://schemas.microsoft.com/office/powerpoint/2010/main" val="88213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6B259-D7E4-D245-8C48-44F835677B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How do I know which method R has used?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7899DA-0FDD-FF40-80D8-00CADA4090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666" r="22511"/>
          <a:stretch/>
        </p:blipFill>
        <p:spPr>
          <a:xfrm>
            <a:off x="395536" y="1491630"/>
            <a:ext cx="4827782" cy="136815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2C30A9E-E3E2-124A-8BE4-317255EEB254}"/>
              </a:ext>
            </a:extLst>
          </p:cNvPr>
          <p:cNvSpPr/>
          <p:nvPr/>
        </p:nvSpPr>
        <p:spPr>
          <a:xfrm>
            <a:off x="899592" y="1814946"/>
            <a:ext cx="3960440" cy="33669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BF31AB5-1095-0A4B-A9DF-5F1036BEC12B}"/>
              </a:ext>
            </a:extLst>
          </p:cNvPr>
          <p:cNvSpPr/>
          <p:nvPr/>
        </p:nvSpPr>
        <p:spPr>
          <a:xfrm>
            <a:off x="6165329" y="1795922"/>
            <a:ext cx="2583135" cy="98476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Normal approximation with continuity correction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D24CA52-5273-8447-9E57-007D39A0761A}"/>
              </a:ext>
            </a:extLst>
          </p:cNvPr>
          <p:cNvCxnSpPr>
            <a:cxnSpLocks/>
          </p:cNvCxnSpPr>
          <p:nvPr/>
        </p:nvCxnSpPr>
        <p:spPr>
          <a:xfrm flipH="1" flipV="1">
            <a:off x="4932041" y="1959950"/>
            <a:ext cx="1233288" cy="191692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C283A14A-2F03-624E-AEB5-478962AC60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04"/>
          <a:stretch/>
        </p:blipFill>
        <p:spPr>
          <a:xfrm>
            <a:off x="467544" y="3147814"/>
            <a:ext cx="4608512" cy="128564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5F1C7C3-F727-0A46-BD98-3C9738682D96}"/>
              </a:ext>
            </a:extLst>
          </p:cNvPr>
          <p:cNvSpPr/>
          <p:nvPr/>
        </p:nvSpPr>
        <p:spPr>
          <a:xfrm>
            <a:off x="827584" y="3441942"/>
            <a:ext cx="3960440" cy="33669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EBE8DD1-C417-6E4C-96DB-24ED1EA15C5B}"/>
              </a:ext>
            </a:extLst>
          </p:cNvPr>
          <p:cNvSpPr/>
          <p:nvPr/>
        </p:nvSpPr>
        <p:spPr>
          <a:xfrm>
            <a:off x="6093321" y="3422918"/>
            <a:ext cx="2583135" cy="98476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The exact method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A214D5A-AB4C-7548-A9B9-F78A6C74A411}"/>
              </a:ext>
            </a:extLst>
          </p:cNvPr>
          <p:cNvCxnSpPr>
            <a:cxnSpLocks/>
          </p:cNvCxnSpPr>
          <p:nvPr/>
        </p:nvCxnSpPr>
        <p:spPr>
          <a:xfrm flipH="1" flipV="1">
            <a:off x="4860033" y="3586946"/>
            <a:ext cx="1233288" cy="191692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5488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3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9F7B139-797B-FC45-951A-C867F5B7EE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618966"/>
            <a:ext cx="6109084" cy="20329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0E46F7-7884-254D-ACCE-46168FF98A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3558" y="533788"/>
            <a:ext cx="5832648" cy="864096"/>
          </a:xfrm>
        </p:spPr>
        <p:txBody>
          <a:bodyPr/>
          <a:lstStyle/>
          <a:p>
            <a:r>
              <a:rPr lang="en-GB" dirty="0"/>
              <a:t>Output for our smoking example</a:t>
            </a:r>
          </a:p>
        </p:txBody>
      </p:sp>
      <p:pic>
        <p:nvPicPr>
          <p:cNvPr id="4" name="Picture 8" descr="Pack of cigarettes Royalty Free Vector Image - VectorStock">
            <a:extLst>
              <a:ext uri="{FF2B5EF4-FFF2-40B4-BE49-F238E27FC236}">
                <a16:creationId xmlns:a16="http://schemas.microsoft.com/office/drawing/2014/main" id="{FAA5AEE6-F3FC-AE4A-A4FA-257F782F27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8" t="8000" r="12648" b="17800"/>
          <a:stretch/>
        </p:blipFill>
        <p:spPr bwMode="auto">
          <a:xfrm>
            <a:off x="5415559" y="161491"/>
            <a:ext cx="779461" cy="91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149E72B-F907-CD4C-AEE3-84889D73344D}"/>
              </a:ext>
            </a:extLst>
          </p:cNvPr>
          <p:cNvSpPr/>
          <p:nvPr/>
        </p:nvSpPr>
        <p:spPr>
          <a:xfrm>
            <a:off x="5878186" y="2476398"/>
            <a:ext cx="3044873" cy="14168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This warning message just tells you that it tried to do the exact method (because &lt;50 participants per group), but couldn’t be completed due to tied ranks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AF435D3-0AC5-444F-926B-DCC4E5ED71D0}"/>
              </a:ext>
            </a:extLst>
          </p:cNvPr>
          <p:cNvCxnSpPr/>
          <p:nvPr/>
        </p:nvCxnSpPr>
        <p:spPr>
          <a:xfrm flipH="1" flipV="1">
            <a:off x="4644897" y="2188366"/>
            <a:ext cx="1233289" cy="383384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CC5ECC64-E8FC-BD44-ACF5-CEA1D9ED5EB7}"/>
              </a:ext>
            </a:extLst>
          </p:cNvPr>
          <p:cNvSpPr/>
          <p:nvPr/>
        </p:nvSpPr>
        <p:spPr>
          <a:xfrm>
            <a:off x="1116505" y="2571750"/>
            <a:ext cx="3960440" cy="33669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FD522C4-9323-E744-AC6C-5FB7DD94461D}"/>
              </a:ext>
            </a:extLst>
          </p:cNvPr>
          <p:cNvSpPr/>
          <p:nvPr/>
        </p:nvSpPr>
        <p:spPr>
          <a:xfrm>
            <a:off x="1574288" y="3795886"/>
            <a:ext cx="3044873" cy="98476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The p-value in our smoking example was calculated using the normal approximation with continuity correction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05248FD-9A45-284E-8713-FEEFF845B183}"/>
              </a:ext>
            </a:extLst>
          </p:cNvPr>
          <p:cNvCxnSpPr>
            <a:cxnSpLocks/>
          </p:cNvCxnSpPr>
          <p:nvPr/>
        </p:nvCxnSpPr>
        <p:spPr>
          <a:xfrm flipV="1">
            <a:off x="3059960" y="2993114"/>
            <a:ext cx="1" cy="802772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931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80A2F-2052-0A4E-A5BE-8B3A8CAF2C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What about an effect size?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10AB0C-4490-6144-A816-4EF4BA782B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468161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Not provided, but it can be estimated using the R output</a:t>
            </a:r>
          </a:p>
          <a:p>
            <a:endParaRPr lang="en-GB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A342FC2-DA88-A341-98F2-B1AE29379FFA}"/>
                  </a:ext>
                </a:extLst>
              </p:cNvPr>
              <p:cNvSpPr txBox="1"/>
              <p:nvPr/>
            </p:nvSpPr>
            <p:spPr>
              <a:xfrm>
                <a:off x="2327973" y="2662993"/>
                <a:ext cx="1407565" cy="8738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0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GB" sz="3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3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3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A342FC2-DA88-A341-98F2-B1AE29379F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7973" y="2662993"/>
                <a:ext cx="1407565" cy="873829"/>
              </a:xfrm>
              <a:prstGeom prst="rect">
                <a:avLst/>
              </a:prstGeom>
              <a:blipFill>
                <a:blip r:embed="rId2"/>
                <a:stretch>
                  <a:fillRect l="-2679" r="-4464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9A1381E3-E46F-5145-9767-196184B885FD}"/>
              </a:ext>
            </a:extLst>
          </p:cNvPr>
          <p:cNvSpPr/>
          <p:nvPr/>
        </p:nvSpPr>
        <p:spPr>
          <a:xfrm>
            <a:off x="3550292" y="3843561"/>
            <a:ext cx="1800199" cy="98476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Total number of observations in the study 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59C6EC7-FC04-FD49-BFD2-3B094EE60D88}"/>
              </a:ext>
            </a:extLst>
          </p:cNvPr>
          <p:cNvSpPr/>
          <p:nvPr/>
        </p:nvSpPr>
        <p:spPr>
          <a:xfrm>
            <a:off x="4283968" y="2023306"/>
            <a:ext cx="3024336" cy="10968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Can be calculated from the p-value by running the following code:</a:t>
            </a:r>
          </a:p>
          <a:p>
            <a:pPr algn="ctr"/>
            <a:endParaRPr lang="en-GB" sz="1500" dirty="0">
              <a:solidFill>
                <a:schemeClr val="accent2"/>
              </a:solidFill>
            </a:endParaRPr>
          </a:p>
          <a:p>
            <a:pPr algn="ctr"/>
            <a:endParaRPr lang="en-GB" sz="1500" dirty="0">
              <a:solidFill>
                <a:schemeClr val="accent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B25FF4-7F66-BC48-A23B-481B658D6C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51"/>
          <a:stretch/>
        </p:blipFill>
        <p:spPr>
          <a:xfrm>
            <a:off x="4792771" y="2677376"/>
            <a:ext cx="2195562" cy="30480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A2DB02F-E71A-9A4A-9573-850E922BFAEB}"/>
              </a:ext>
            </a:extLst>
          </p:cNvPr>
          <p:cNvCxnSpPr>
            <a:cxnSpLocks/>
          </p:cNvCxnSpPr>
          <p:nvPr/>
        </p:nvCxnSpPr>
        <p:spPr>
          <a:xfrm flipH="1">
            <a:off x="3645137" y="2683318"/>
            <a:ext cx="638832" cy="146458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0A59A5D-9B32-D143-8BFD-4EFC537EF8BC}"/>
              </a:ext>
            </a:extLst>
          </p:cNvPr>
          <p:cNvCxnSpPr>
            <a:cxnSpLocks/>
          </p:cNvCxnSpPr>
          <p:nvPr/>
        </p:nvCxnSpPr>
        <p:spPr>
          <a:xfrm flipH="1" flipV="1">
            <a:off x="3550292" y="3582661"/>
            <a:ext cx="185246" cy="221321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004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80A2F-2052-0A4E-A5BE-8B3A8CAF2C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smoking 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A342FC2-DA88-A341-98F2-B1AE29379FFA}"/>
                  </a:ext>
                </a:extLst>
              </p:cNvPr>
              <p:cNvSpPr txBox="1"/>
              <p:nvPr/>
            </p:nvSpPr>
            <p:spPr>
              <a:xfrm>
                <a:off x="1691680" y="2985634"/>
                <a:ext cx="6124369" cy="68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i="1">
                            <a:latin typeface="Cambria Math" panose="02040503050406030204" pitchFamily="18" charset="0"/>
                          </a:rPr>
                          <m:t>𝑧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sz="3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30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rad>
                      </m:den>
                    </m:f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300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.206794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sz="3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30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</m:rad>
                      </m:den>
                    </m:f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i="1">
                            <a:latin typeface="Cambria Math" panose="02040503050406030204" pitchFamily="18" charset="0"/>
                          </a:rPr>
                          <m:t>−2.206794</m:t>
                        </m:r>
                      </m:num>
                      <m:den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3.16</m:t>
                        </m:r>
                      </m:den>
                    </m:f>
                  </m:oMath>
                </a14:m>
                <a:r>
                  <a:rPr lang="en-GB" sz="3000" dirty="0"/>
                  <a:t> = -0.70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A342FC2-DA88-A341-98F2-B1AE29379F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2985634"/>
                <a:ext cx="6124369" cy="682495"/>
              </a:xfrm>
              <a:prstGeom prst="rect">
                <a:avLst/>
              </a:prstGeom>
              <a:blipFill>
                <a:blip r:embed="rId2"/>
                <a:stretch>
                  <a:fillRect l="-1656" t="-3704" r="-2692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8" descr="Pack of cigarettes Royalty Free Vector Image - VectorStock">
            <a:extLst>
              <a:ext uri="{FF2B5EF4-FFF2-40B4-BE49-F238E27FC236}">
                <a16:creationId xmlns:a16="http://schemas.microsoft.com/office/drawing/2014/main" id="{BD0899C4-8FA6-2744-BC52-4FF31151EC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8" t="8000" r="12648" b="17800"/>
          <a:stretch/>
        </p:blipFill>
        <p:spPr bwMode="auto">
          <a:xfrm>
            <a:off x="3824260" y="88009"/>
            <a:ext cx="779461" cy="91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CC90BBE-AF17-7046-9464-4C076B9691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9151" y="1495196"/>
            <a:ext cx="3168008" cy="62086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9E934A5-6576-7740-86F4-29E842283C9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0123"/>
          <a:stretch/>
        </p:blipFill>
        <p:spPr>
          <a:xfrm>
            <a:off x="539552" y="1345078"/>
            <a:ext cx="4833330" cy="1143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734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2846-0FB8-F84F-9B8A-D066B7254F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How do we interpret the effect size?</a:t>
            </a:r>
          </a:p>
        </p:txBody>
      </p:sp>
      <p:graphicFrame>
        <p:nvGraphicFramePr>
          <p:cNvPr id="4" name="Table 11">
            <a:extLst>
              <a:ext uri="{FF2B5EF4-FFF2-40B4-BE49-F238E27FC236}">
                <a16:creationId xmlns:a16="http://schemas.microsoft.com/office/drawing/2014/main" id="{B37E116E-0B80-A34C-8DD1-E7F612C799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514954"/>
              </p:ext>
            </p:extLst>
          </p:nvPr>
        </p:nvGraphicFramePr>
        <p:xfrm>
          <a:off x="601320" y="1923678"/>
          <a:ext cx="4680523" cy="1828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84384">
                  <a:extLst>
                    <a:ext uri="{9D8B030D-6E8A-4147-A177-3AD203B41FA5}">
                      <a16:colId xmlns:a16="http://schemas.microsoft.com/office/drawing/2014/main" val="2504430198"/>
                    </a:ext>
                  </a:extLst>
                </a:gridCol>
                <a:gridCol w="1560174">
                  <a:extLst>
                    <a:ext uri="{9D8B030D-6E8A-4147-A177-3AD203B41FA5}">
                      <a16:colId xmlns:a16="http://schemas.microsoft.com/office/drawing/2014/main" val="3552849152"/>
                    </a:ext>
                  </a:extLst>
                </a:gridCol>
                <a:gridCol w="1835965">
                  <a:extLst>
                    <a:ext uri="{9D8B030D-6E8A-4147-A177-3AD203B41FA5}">
                      <a16:colId xmlns:a16="http://schemas.microsoft.com/office/drawing/2014/main" val="4228646948"/>
                    </a:ext>
                  </a:extLst>
                </a:gridCol>
              </a:tblGrid>
              <a:tr h="285374">
                <a:tc gridSpan="3"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Interpretation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808231"/>
                  </a:ext>
                </a:extLst>
              </a:tr>
              <a:tr h="285374"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Negative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599816"/>
                  </a:ext>
                </a:extLst>
              </a:tr>
              <a:tr h="28537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Small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0.1 to 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-0.1 to -0.3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5907142"/>
                  </a:ext>
                </a:extLst>
              </a:tr>
              <a:tr h="28537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Medium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0.3 to 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-</a:t>
                      </a:r>
                      <a:r>
                        <a:rPr lang="en-GB" sz="1800" b="0" dirty="0"/>
                        <a:t>0.3 to -0.5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5014982"/>
                  </a:ext>
                </a:extLst>
              </a:tr>
              <a:tr h="28537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Large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0.5 to 1.00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/>
                        <a:t>-0.5 to -1.00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68669"/>
                  </a:ext>
                </a:extLst>
              </a:tr>
            </a:tbl>
          </a:graphicData>
        </a:graphic>
      </p:graphicFrame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09C4509-FAC9-4A45-9A32-FFCFF953E8AF}"/>
              </a:ext>
            </a:extLst>
          </p:cNvPr>
          <p:cNvSpPr/>
          <p:nvPr/>
        </p:nvSpPr>
        <p:spPr>
          <a:xfrm>
            <a:off x="5796136" y="2067694"/>
            <a:ext cx="2736304" cy="182880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In our example, r = -0.70.</a:t>
            </a:r>
          </a:p>
          <a:p>
            <a:pPr algn="ctr"/>
            <a:endParaRPr lang="en-GB" sz="1500" dirty="0">
              <a:solidFill>
                <a:schemeClr val="accent2"/>
              </a:solidFill>
            </a:endParaRPr>
          </a:p>
          <a:p>
            <a:pPr algn="ctr"/>
            <a:r>
              <a:rPr lang="en-GB" sz="1500" dirty="0">
                <a:solidFill>
                  <a:schemeClr val="accent2"/>
                </a:solidFill>
              </a:rPr>
              <a:t>Large effect size</a:t>
            </a:r>
          </a:p>
        </p:txBody>
      </p:sp>
    </p:spTree>
    <p:extLst>
      <p:ext uri="{BB962C8B-B14F-4D97-AF65-F5344CB8AC3E}">
        <p14:creationId xmlns:p14="http://schemas.microsoft.com/office/powerpoint/2010/main" val="124978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CF3CF-3AA2-1E43-8329-B99956BBFA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Reporting the results in APA format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789622-D04F-DB43-B25F-3252A9BF9D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578769"/>
            <a:ext cx="8425184" cy="3564731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 Wilcoxon rank-sum test revealed that the number of cigarettes smoked was significantly lower in the intervention group (Median = 1; Range = 0-3) relative to the Control group (Median = 29; Range = 2-31), </a:t>
            </a:r>
            <a:r>
              <a:rPr lang="en-GB" i="1" dirty="0"/>
              <a:t>W</a:t>
            </a:r>
            <a:r>
              <a:rPr lang="en-GB" dirty="0"/>
              <a:t> = 1.5, </a:t>
            </a:r>
            <a:r>
              <a:rPr lang="en-GB" i="1" dirty="0"/>
              <a:t>p</a:t>
            </a:r>
            <a:r>
              <a:rPr lang="en-GB" dirty="0"/>
              <a:t> = .027, </a:t>
            </a:r>
            <a:r>
              <a:rPr lang="en-GB" i="1" dirty="0"/>
              <a:t>r</a:t>
            </a:r>
            <a:r>
              <a:rPr lang="en-GB" dirty="0"/>
              <a:t> = -.70. </a:t>
            </a:r>
          </a:p>
        </p:txBody>
      </p:sp>
    </p:spTree>
    <p:extLst>
      <p:ext uri="{BB962C8B-B14F-4D97-AF65-F5344CB8AC3E}">
        <p14:creationId xmlns:p14="http://schemas.microsoft.com/office/powerpoint/2010/main" val="21461073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90562-6520-294B-B9DF-BEF6F81352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424938" cy="864096"/>
          </a:xfrm>
        </p:spPr>
        <p:txBody>
          <a:bodyPr/>
          <a:lstStyle/>
          <a:p>
            <a:r>
              <a:rPr lang="en-GB" dirty="0"/>
              <a:t>Wait…</a:t>
            </a:r>
            <a:br>
              <a:rPr lang="en-GB" dirty="0"/>
            </a:br>
            <a:r>
              <a:rPr lang="en-GB" dirty="0"/>
              <a:t>Why is my W different when calculated manually and in 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8F0A8C-3847-B44B-86A2-9BE04982BE6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2368" y="1599533"/>
            <a:ext cx="3993608" cy="3132457"/>
          </a:xfrm>
        </p:spPr>
        <p:txBody>
          <a:bodyPr/>
          <a:lstStyle/>
          <a:p>
            <a:r>
              <a:rPr lang="en-GB" dirty="0"/>
              <a:t>If you were to calculate W manually, W should be the smallest value (sum </a:t>
            </a:r>
            <a:r>
              <a:rPr lang="en-GB"/>
              <a:t>of ranks </a:t>
            </a:r>
            <a:r>
              <a:rPr lang="en-GB" dirty="0"/>
              <a:t>– mean rank)</a:t>
            </a:r>
          </a:p>
          <a:p>
            <a:endParaRPr lang="en-GB" dirty="0"/>
          </a:p>
          <a:p>
            <a:r>
              <a:rPr lang="en-GB" dirty="0"/>
              <a:t>In R, W is reported for the first factor level</a:t>
            </a:r>
          </a:p>
          <a:p>
            <a:pPr marL="585788" lvl="1" indent="-285750">
              <a:buFont typeface="Wingdings" pitchFamily="2" charset="2"/>
              <a:buChar char="à"/>
            </a:pPr>
            <a:endParaRPr lang="en-GB" dirty="0"/>
          </a:p>
          <a:p>
            <a:r>
              <a:rPr lang="en-GB" dirty="0"/>
              <a:t>Doesn’t affect significance, so not something you need to worry about</a:t>
            </a:r>
          </a:p>
          <a:p>
            <a:pPr marL="300038" lvl="1" indent="0">
              <a:buNone/>
            </a:pP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You can just report what R outputs</a:t>
            </a:r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DAFB9321-B033-2440-B374-CFC8878B4B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81" r="26013"/>
          <a:stretch/>
        </p:blipFill>
        <p:spPr>
          <a:xfrm>
            <a:off x="4572000" y="1599533"/>
            <a:ext cx="3312368" cy="1797282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8629428-C69F-B345-BB46-C77627612BC4}"/>
              </a:ext>
            </a:extLst>
          </p:cNvPr>
          <p:cNvSpPr/>
          <p:nvPr/>
        </p:nvSpPr>
        <p:spPr>
          <a:xfrm>
            <a:off x="5940152" y="3329763"/>
            <a:ext cx="3057286" cy="15940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Calculating manually – W = 1.5</a:t>
            </a:r>
          </a:p>
          <a:p>
            <a:pPr algn="ctr"/>
            <a:endParaRPr lang="en-GB" sz="1500" dirty="0">
              <a:solidFill>
                <a:schemeClr val="accent2"/>
              </a:solidFill>
            </a:endParaRPr>
          </a:p>
          <a:p>
            <a:pPr algn="ctr"/>
            <a:r>
              <a:rPr lang="en-GB" sz="1500" dirty="0">
                <a:solidFill>
                  <a:schemeClr val="accent2"/>
                </a:solidFill>
              </a:rPr>
              <a:t>Reported by R – W = 1.5 OR 23.5</a:t>
            </a:r>
          </a:p>
        </p:txBody>
      </p:sp>
    </p:spTree>
    <p:extLst>
      <p:ext uri="{BB962C8B-B14F-4D97-AF65-F5344CB8AC3E}">
        <p14:creationId xmlns:p14="http://schemas.microsoft.com/office/powerpoint/2010/main" val="109682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064896" cy="864096"/>
          </a:xfrm>
        </p:spPr>
        <p:txBody>
          <a:bodyPr/>
          <a:lstStyle/>
          <a:p>
            <a:r>
              <a:rPr lang="en-GB" dirty="0"/>
              <a:t>Wilcoxon rank-sum test</a:t>
            </a:r>
            <a:br>
              <a:rPr lang="en-GB" dirty="0"/>
            </a:br>
            <a:r>
              <a:rPr lang="en-GB" sz="2000" dirty="0"/>
              <a:t>Step 1: Order the dependent variable from smallest to largest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61AE699-542F-F942-879F-ACCFB4AD68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845718"/>
              </p:ext>
            </p:extLst>
          </p:nvPr>
        </p:nvGraphicFramePr>
        <p:xfrm>
          <a:off x="467544" y="1419622"/>
          <a:ext cx="2808312" cy="346538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404156">
                  <a:extLst>
                    <a:ext uri="{9D8B030D-6E8A-4147-A177-3AD203B41FA5}">
                      <a16:colId xmlns:a16="http://schemas.microsoft.com/office/drawing/2014/main" val="3117295058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1879438284"/>
                    </a:ext>
                  </a:extLst>
                </a:gridCol>
              </a:tblGrid>
              <a:tr h="3285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Frequency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2442960"/>
                  </a:ext>
                </a:extLst>
              </a:tr>
              <a:tr h="3136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8489490"/>
                  </a:ext>
                </a:extLst>
              </a:tr>
              <a:tr h="3136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2340639"/>
                  </a:ext>
                </a:extLst>
              </a:tr>
              <a:tr h="3136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7192067"/>
                  </a:ext>
                </a:extLst>
              </a:tr>
              <a:tr h="3136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0689864"/>
                  </a:ext>
                </a:extLst>
              </a:tr>
              <a:tr h="3136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6628679"/>
                  </a:ext>
                </a:extLst>
              </a:tr>
              <a:tr h="3136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2013455"/>
                  </a:ext>
                </a:extLst>
              </a:tr>
              <a:tr h="3136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47247464"/>
                  </a:ext>
                </a:extLst>
              </a:tr>
              <a:tr h="3136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0653250"/>
                  </a:ext>
                </a:extLst>
              </a:tr>
              <a:tr h="3136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6028729"/>
                  </a:ext>
                </a:extLst>
              </a:tr>
              <a:tr h="3136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87166969"/>
                  </a:ext>
                </a:extLst>
              </a:tr>
            </a:tbl>
          </a:graphicData>
        </a:graphic>
      </p:graphicFrame>
      <p:sp>
        <p:nvSpPr>
          <p:cNvPr id="3" name="Right Arrow 2">
            <a:extLst>
              <a:ext uri="{FF2B5EF4-FFF2-40B4-BE49-F238E27FC236}">
                <a16:creationId xmlns:a16="http://schemas.microsoft.com/office/drawing/2014/main" id="{A69A32C3-876B-E844-8AC0-F6E282D8EC49}"/>
              </a:ext>
            </a:extLst>
          </p:cNvPr>
          <p:cNvSpPr/>
          <p:nvPr/>
        </p:nvSpPr>
        <p:spPr>
          <a:xfrm>
            <a:off x="3640936" y="2572345"/>
            <a:ext cx="936104" cy="576064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DDA23F0-32B4-F84A-86B6-CE21A0AEA1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581493"/>
              </p:ext>
            </p:extLst>
          </p:nvPr>
        </p:nvGraphicFramePr>
        <p:xfrm>
          <a:off x="5004048" y="1427435"/>
          <a:ext cx="2913730" cy="346538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456865">
                  <a:extLst>
                    <a:ext uri="{9D8B030D-6E8A-4147-A177-3AD203B41FA5}">
                      <a16:colId xmlns:a16="http://schemas.microsoft.com/office/drawing/2014/main" val="2270980437"/>
                    </a:ext>
                  </a:extLst>
                </a:gridCol>
                <a:gridCol w="1456865">
                  <a:extLst>
                    <a:ext uri="{9D8B030D-6E8A-4147-A177-3AD203B41FA5}">
                      <a16:colId xmlns:a16="http://schemas.microsoft.com/office/drawing/2014/main" val="2896183062"/>
                    </a:ext>
                  </a:extLst>
                </a:gridCol>
              </a:tblGrid>
              <a:tr h="3824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Frequency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98030389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85793157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92931840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60320454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90240055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97709865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72487714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0937692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08153004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2084033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1886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300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064896" cy="864096"/>
          </a:xfrm>
        </p:spPr>
        <p:txBody>
          <a:bodyPr/>
          <a:lstStyle/>
          <a:p>
            <a:r>
              <a:rPr lang="en-GB" dirty="0"/>
              <a:t>Wilcoxon rank-sum test</a:t>
            </a:r>
            <a:br>
              <a:rPr lang="en-GB" dirty="0"/>
            </a:br>
            <a:r>
              <a:rPr lang="en-GB" sz="2000" dirty="0"/>
              <a:t>Step 2: Rank the dependent variable from smallest to largest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33E3989D-C13F-4F46-B523-BAFD5EDC600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383509"/>
            <a:ext cx="8424938" cy="3564731"/>
          </a:xfrm>
        </p:spPr>
        <p:txBody>
          <a:bodyPr/>
          <a:lstStyle/>
          <a:p>
            <a:r>
              <a:rPr lang="en-GB" dirty="0"/>
              <a:t>Assign the lowest value of your dependent variable a rank of 1, the second lowest a rank of 2, etc. </a:t>
            </a:r>
          </a:p>
          <a:p>
            <a:endParaRPr lang="en-GB" dirty="0"/>
          </a:p>
          <a:p>
            <a:r>
              <a:rPr lang="en-GB" dirty="0"/>
              <a:t>If two are equal, they are ‘tied ranks’. Take the average of the two ranks and make both values equal that.</a:t>
            </a:r>
          </a:p>
          <a:p>
            <a:endParaRPr lang="en-GB" dirty="0"/>
          </a:p>
          <a:p>
            <a:r>
              <a:rPr lang="en-GB" dirty="0"/>
              <a:t>E.g. Lowest two values are 0:</a:t>
            </a:r>
          </a:p>
          <a:p>
            <a:pPr lvl="1"/>
            <a:r>
              <a:rPr lang="en-GB" dirty="0"/>
              <a:t>Rank 1 and Rank 2.</a:t>
            </a:r>
          </a:p>
          <a:p>
            <a:pPr lvl="1"/>
            <a:r>
              <a:rPr lang="en-GB" dirty="0"/>
              <a:t>Take the average of these (1+2/2) = 1.5</a:t>
            </a:r>
          </a:p>
        </p:txBody>
      </p:sp>
    </p:spTree>
    <p:extLst>
      <p:ext uri="{BB962C8B-B14F-4D97-AF65-F5344CB8AC3E}">
        <p14:creationId xmlns:p14="http://schemas.microsoft.com/office/powerpoint/2010/main" val="1677451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064896" cy="864096"/>
          </a:xfrm>
        </p:spPr>
        <p:txBody>
          <a:bodyPr/>
          <a:lstStyle/>
          <a:p>
            <a:r>
              <a:rPr lang="en-GB" dirty="0"/>
              <a:t>Wilcoxon rank-sum test</a:t>
            </a:r>
            <a:br>
              <a:rPr lang="en-GB" dirty="0"/>
            </a:br>
            <a:r>
              <a:rPr lang="en-GB" sz="2000" dirty="0"/>
              <a:t>Step 2: Rank the dependent variable from smallest to largest</a:t>
            </a:r>
          </a:p>
        </p:txBody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2994431B-0AA3-224E-A2C9-E9DEC622912E}"/>
              </a:ext>
            </a:extLst>
          </p:cNvPr>
          <p:cNvSpPr/>
          <p:nvPr/>
        </p:nvSpPr>
        <p:spPr>
          <a:xfrm>
            <a:off x="3995937" y="1779661"/>
            <a:ext cx="288032" cy="360040"/>
          </a:xfrm>
          <a:prstGeom prst="fram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97D317-C2D5-C243-A1E5-E0F9927C0093}"/>
              </a:ext>
            </a:extLst>
          </p:cNvPr>
          <p:cNvSpPr/>
          <p:nvPr/>
        </p:nvSpPr>
        <p:spPr>
          <a:xfrm>
            <a:off x="3995937" y="1707653"/>
            <a:ext cx="216025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ame 8">
            <a:extLst>
              <a:ext uri="{FF2B5EF4-FFF2-40B4-BE49-F238E27FC236}">
                <a16:creationId xmlns:a16="http://schemas.microsoft.com/office/drawing/2014/main" id="{F4A8F098-E807-904D-89E3-BB2ECA86365F}"/>
              </a:ext>
            </a:extLst>
          </p:cNvPr>
          <p:cNvSpPr/>
          <p:nvPr/>
        </p:nvSpPr>
        <p:spPr>
          <a:xfrm>
            <a:off x="3995937" y="2824865"/>
            <a:ext cx="288032" cy="360040"/>
          </a:xfrm>
          <a:prstGeom prst="fram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D7AA28C-EFBF-6B4E-A682-B29655F38C58}"/>
              </a:ext>
            </a:extLst>
          </p:cNvPr>
          <p:cNvSpPr/>
          <p:nvPr/>
        </p:nvSpPr>
        <p:spPr>
          <a:xfrm>
            <a:off x="3995937" y="2752857"/>
            <a:ext cx="216025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B6BA00F-A680-1D43-9420-E50B4C4842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83968" y="1779662"/>
            <a:ext cx="3816426" cy="360040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/>
              <a:t>Rank 1 + Rank 2 (1+2/2) = Both equal 1.5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F4FE81E-C981-524A-A178-A08884FE62EC}"/>
              </a:ext>
            </a:extLst>
          </p:cNvPr>
          <p:cNvSpPr txBox="1">
            <a:spLocks/>
          </p:cNvSpPr>
          <p:nvPr/>
        </p:nvSpPr>
        <p:spPr>
          <a:xfrm>
            <a:off x="4283968" y="2824865"/>
            <a:ext cx="3816426" cy="360040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dirty="0"/>
              <a:t>Rank 4 + Rank 5 (4+5/2) = Both equal 4.5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715723-FEA4-AE44-833E-1A34723D2460}"/>
              </a:ext>
            </a:extLst>
          </p:cNvPr>
          <p:cNvCxnSpPr>
            <a:stCxn id="5" idx="3"/>
            <a:endCxn id="11" idx="1"/>
          </p:cNvCxnSpPr>
          <p:nvPr/>
        </p:nvCxnSpPr>
        <p:spPr>
          <a:xfrm flipH="1">
            <a:off x="4283968" y="1959681"/>
            <a:ext cx="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08A08CF1-C477-AB4B-A1BF-35C442811B5C}"/>
              </a:ext>
            </a:extLst>
          </p:cNvPr>
          <p:cNvSpPr/>
          <p:nvPr/>
        </p:nvSpPr>
        <p:spPr>
          <a:xfrm>
            <a:off x="3995937" y="3920969"/>
            <a:ext cx="216025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A0F2796-ADDD-FB43-B43A-3A0507BDC3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241417"/>
              </p:ext>
            </p:extLst>
          </p:nvPr>
        </p:nvGraphicFramePr>
        <p:xfrm>
          <a:off x="381424" y="1347614"/>
          <a:ext cx="3684912" cy="346538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228304">
                  <a:extLst>
                    <a:ext uri="{9D8B030D-6E8A-4147-A177-3AD203B41FA5}">
                      <a16:colId xmlns:a16="http://schemas.microsoft.com/office/drawing/2014/main" val="2270980437"/>
                    </a:ext>
                  </a:extLst>
                </a:gridCol>
                <a:gridCol w="1228304">
                  <a:extLst>
                    <a:ext uri="{9D8B030D-6E8A-4147-A177-3AD203B41FA5}">
                      <a16:colId xmlns:a16="http://schemas.microsoft.com/office/drawing/2014/main" val="2896183062"/>
                    </a:ext>
                  </a:extLst>
                </a:gridCol>
                <a:gridCol w="1228304">
                  <a:extLst>
                    <a:ext uri="{9D8B030D-6E8A-4147-A177-3AD203B41FA5}">
                      <a16:colId xmlns:a16="http://schemas.microsoft.com/office/drawing/2014/main" val="1153278105"/>
                    </a:ext>
                  </a:extLst>
                </a:gridCol>
              </a:tblGrid>
              <a:tr h="3824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Frequency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030389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793157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931840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179629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0320454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240055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709865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487714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0937692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8153004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084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771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build="p"/>
      <p:bldP spid="12" grpId="0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064896" cy="864096"/>
          </a:xfrm>
        </p:spPr>
        <p:txBody>
          <a:bodyPr/>
          <a:lstStyle/>
          <a:p>
            <a:r>
              <a:rPr lang="en-GB" dirty="0"/>
              <a:t>Wilcoxon rank-sum test</a:t>
            </a:r>
            <a:br>
              <a:rPr lang="en-GB" dirty="0"/>
            </a:br>
            <a:r>
              <a:rPr lang="en-GB" sz="2000" dirty="0"/>
              <a:t>Step 3: Add up the ranks per group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9A7ACF-51C4-404D-B6B2-51A67C2329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3421" y="1779662"/>
            <a:ext cx="4248474" cy="3564731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Intervention: 1.5+1.5+3+4.5+6 = 16.5</a:t>
            </a:r>
            <a:endParaRPr lang="en-GB" b="1" dirty="0"/>
          </a:p>
          <a:p>
            <a:endParaRPr lang="en-GB" dirty="0"/>
          </a:p>
          <a:p>
            <a:r>
              <a:rPr lang="en-GB" dirty="0"/>
              <a:t>Control: 4.5+7+8+9+10 = 38.5</a:t>
            </a:r>
            <a:endParaRPr lang="en-GB" b="1" dirty="0"/>
          </a:p>
          <a:p>
            <a:endParaRPr lang="en-GB" b="1" dirty="0"/>
          </a:p>
          <a:p>
            <a:r>
              <a:rPr lang="en-GB" dirty="0"/>
              <a:t>This is referred to as the </a:t>
            </a:r>
            <a:r>
              <a:rPr lang="en-GB" b="1" dirty="0"/>
              <a:t>sum of ranks</a:t>
            </a:r>
            <a:endParaRPr lang="en-GB" dirty="0"/>
          </a:p>
          <a:p>
            <a:endParaRPr lang="en-GB" b="1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F5AED74-0002-DE4F-BE50-F140ADEBA7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75705"/>
              </p:ext>
            </p:extLst>
          </p:nvPr>
        </p:nvGraphicFramePr>
        <p:xfrm>
          <a:off x="381424" y="1347614"/>
          <a:ext cx="3684912" cy="346538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228304">
                  <a:extLst>
                    <a:ext uri="{9D8B030D-6E8A-4147-A177-3AD203B41FA5}">
                      <a16:colId xmlns:a16="http://schemas.microsoft.com/office/drawing/2014/main" val="2270980437"/>
                    </a:ext>
                  </a:extLst>
                </a:gridCol>
                <a:gridCol w="1228304">
                  <a:extLst>
                    <a:ext uri="{9D8B030D-6E8A-4147-A177-3AD203B41FA5}">
                      <a16:colId xmlns:a16="http://schemas.microsoft.com/office/drawing/2014/main" val="2896183062"/>
                    </a:ext>
                  </a:extLst>
                </a:gridCol>
                <a:gridCol w="1228304">
                  <a:extLst>
                    <a:ext uri="{9D8B030D-6E8A-4147-A177-3AD203B41FA5}">
                      <a16:colId xmlns:a16="http://schemas.microsoft.com/office/drawing/2014/main" val="1153278105"/>
                    </a:ext>
                  </a:extLst>
                </a:gridCol>
              </a:tblGrid>
              <a:tr h="3824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Frequency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030389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793157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931840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179629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0320454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240055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709865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487714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0937692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8153004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084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52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064896" cy="864096"/>
          </a:xfrm>
        </p:spPr>
        <p:txBody>
          <a:bodyPr/>
          <a:lstStyle/>
          <a:p>
            <a:r>
              <a:rPr lang="en-GB" dirty="0"/>
              <a:t>Wilcoxon rank-sum test</a:t>
            </a:r>
            <a:br>
              <a:rPr lang="en-GB" dirty="0"/>
            </a:br>
            <a:r>
              <a:rPr lang="en-GB" sz="2000" dirty="0"/>
              <a:t>Step 4: Correct for the number of people in the group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09A7ACF-51C4-404D-B6B2-51A67C2329A5}"/>
                  </a:ext>
                </a:extLst>
              </p:cNvPr>
              <p:cNvSpPr>
                <a:spLocks noGrp="1"/>
              </p:cNvSpPr>
              <p:nvPr>
                <p:ph type="body" sz="quarter" idx="14"/>
              </p:nvPr>
            </p:nvSpPr>
            <p:spPr>
              <a:xfrm>
                <a:off x="4211960" y="1059582"/>
                <a:ext cx="4824536" cy="3564731"/>
              </a:xfrm>
            </p:spPr>
            <p:txBody>
              <a:bodyPr/>
              <a:lstStyle/>
              <a:p>
                <a:endParaRPr lang="en-GB" dirty="0"/>
              </a:p>
              <a:p>
                <a:r>
                  <a:rPr lang="en-GB" dirty="0"/>
                  <a:t>This is necessary, as otherwise larger groups would have larger ranks.</a:t>
                </a:r>
              </a:p>
              <a:p>
                <a:endParaRPr lang="en-GB" dirty="0"/>
              </a:p>
              <a:p>
                <a:r>
                  <a:rPr lang="en-GB" dirty="0"/>
                  <a:t>Firstly, calculate the mean rank for each group:</a:t>
                </a:r>
              </a:p>
              <a:p>
                <a:pPr marL="0" indent="0">
                  <a:buNone/>
                </a:pPr>
                <a:endParaRPr lang="en-GB" sz="1000" b="1" dirty="0"/>
              </a:p>
              <a:p>
                <a:pPr marL="0" indent="0" algn="ctr">
                  <a:buNone/>
                </a:pPr>
                <a:r>
                  <a:rPr lang="en-GB" b="1" dirty="0"/>
                  <a:t>Mean rank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 ∗ (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en-GB" b="1" dirty="0"/>
              </a:p>
              <a:p>
                <a:pPr marL="0" indent="0" algn="ctr">
                  <a:buNone/>
                </a:pPr>
                <a:endParaRPr lang="en-GB" b="1" dirty="0"/>
              </a:p>
              <a:p>
                <a:pPr marL="0" indent="0" algn="ctr">
                  <a:buNone/>
                </a:pPr>
                <a:r>
                  <a:rPr lang="en-GB" b="1" dirty="0"/>
                  <a:t>Intervention mean rank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∗(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𝟑𝟎</m:t>
                        </m:r>
                      </m:num>
                      <m:den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b="1" dirty="0"/>
                  <a:t> = 15</a:t>
                </a:r>
              </a:p>
              <a:p>
                <a:pPr marL="0" indent="0" algn="ctr">
                  <a:buNone/>
                </a:pPr>
                <a:endParaRPr lang="en-GB" b="1" dirty="0"/>
              </a:p>
              <a:p>
                <a:pPr marL="0" indent="0" algn="ctr">
                  <a:buNone/>
                </a:pPr>
                <a:r>
                  <a:rPr lang="en-GB" b="1" dirty="0"/>
                  <a:t>Control mean rank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GB" b="1" i="1">
                            <a:latin typeface="Cambria Math" panose="02040503050406030204" pitchFamily="18" charset="0"/>
                          </a:rPr>
                          <m:t>∗(</m:t>
                        </m:r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GB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GB" b="1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GB" b="1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𝟑𝟎</m:t>
                        </m:r>
                      </m:num>
                      <m:den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b="1" dirty="0"/>
                  <a:t> = 15</a:t>
                </a:r>
              </a:p>
              <a:p>
                <a:pPr marL="0" indent="0" algn="ctr">
                  <a:buNone/>
                </a:pPr>
                <a:endParaRPr lang="en-GB" b="1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09A7ACF-51C4-404D-B6B2-51A67C2329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xfrm>
                <a:off x="4211960" y="1059582"/>
                <a:ext cx="4824536" cy="3564731"/>
              </a:xfrm>
              <a:blipFill>
                <a:blip r:embed="rId2"/>
                <a:stretch>
                  <a:fillRect l="-787" r="-262" b="-109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58408B3-D333-714C-9937-212663F79E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369185"/>
              </p:ext>
            </p:extLst>
          </p:nvPr>
        </p:nvGraphicFramePr>
        <p:xfrm>
          <a:off x="381424" y="1347614"/>
          <a:ext cx="3684912" cy="346538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228304">
                  <a:extLst>
                    <a:ext uri="{9D8B030D-6E8A-4147-A177-3AD203B41FA5}">
                      <a16:colId xmlns:a16="http://schemas.microsoft.com/office/drawing/2014/main" val="2270980437"/>
                    </a:ext>
                  </a:extLst>
                </a:gridCol>
                <a:gridCol w="1228304">
                  <a:extLst>
                    <a:ext uri="{9D8B030D-6E8A-4147-A177-3AD203B41FA5}">
                      <a16:colId xmlns:a16="http://schemas.microsoft.com/office/drawing/2014/main" val="2896183062"/>
                    </a:ext>
                  </a:extLst>
                </a:gridCol>
                <a:gridCol w="1228304">
                  <a:extLst>
                    <a:ext uri="{9D8B030D-6E8A-4147-A177-3AD203B41FA5}">
                      <a16:colId xmlns:a16="http://schemas.microsoft.com/office/drawing/2014/main" val="1153278105"/>
                    </a:ext>
                  </a:extLst>
                </a:gridCol>
              </a:tblGrid>
              <a:tr h="3824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Frequency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030389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793157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931840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179629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0320454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240055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709865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487714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0937692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8153004"/>
                  </a:ext>
                </a:extLst>
              </a:tr>
              <a:tr h="308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084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852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9145016" cy="864096"/>
          </a:xfrm>
        </p:spPr>
        <p:txBody>
          <a:bodyPr/>
          <a:lstStyle/>
          <a:p>
            <a:r>
              <a:rPr lang="en-GB" dirty="0"/>
              <a:t>Wilcoxon rank-sum test</a:t>
            </a:r>
            <a:br>
              <a:rPr lang="en-GB" dirty="0"/>
            </a:br>
            <a:r>
              <a:rPr lang="en-GB" sz="2000" dirty="0"/>
              <a:t>Step 4: Correct for the number of people in the group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4F52513-8E77-0F46-9BDB-468BBF613F3D}"/>
              </a:ext>
            </a:extLst>
          </p:cNvPr>
          <p:cNvSpPr txBox="1">
            <a:spLocks/>
          </p:cNvSpPr>
          <p:nvPr/>
        </p:nvSpPr>
        <p:spPr>
          <a:xfrm>
            <a:off x="395536" y="1491630"/>
            <a:ext cx="8424938" cy="3564731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Then minus the mean rank from each group’s sum of ranks: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Sum of ranks – mean rank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Intervention group: 16.5 - 15 = 1.5</a:t>
            </a:r>
          </a:p>
          <a:p>
            <a:endParaRPr lang="en-GB" b="1" dirty="0"/>
          </a:p>
          <a:p>
            <a:r>
              <a:rPr lang="en-GB" dirty="0"/>
              <a:t>Control group: 38.5 – 15 = 23.5</a:t>
            </a:r>
          </a:p>
          <a:p>
            <a:endParaRPr lang="en-GB" dirty="0"/>
          </a:p>
          <a:p>
            <a:r>
              <a:rPr lang="en-GB" dirty="0"/>
              <a:t>The lowest value is the test statistic (</a:t>
            </a:r>
            <a:r>
              <a:rPr lang="en-GB" i="1" dirty="0"/>
              <a:t>W</a:t>
            </a:r>
            <a:r>
              <a:rPr lang="en-GB" dirty="0"/>
              <a:t>): </a:t>
            </a:r>
          </a:p>
          <a:p>
            <a:pPr lvl="1"/>
            <a:r>
              <a:rPr lang="en-GB" dirty="0"/>
              <a:t>Intervention group =</a:t>
            </a:r>
            <a:r>
              <a:rPr lang="en-GB" b="1" dirty="0"/>
              <a:t> 1.5</a:t>
            </a:r>
          </a:p>
        </p:txBody>
      </p:sp>
    </p:spTree>
    <p:extLst>
      <p:ext uri="{BB962C8B-B14F-4D97-AF65-F5344CB8AC3E}">
        <p14:creationId xmlns:p14="http://schemas.microsoft.com/office/powerpoint/2010/main" val="265763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A0A1C-2323-4B4B-A929-9CD41EFE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2139702"/>
            <a:ext cx="6768752" cy="864096"/>
          </a:xfrm>
        </p:spPr>
        <p:txBody>
          <a:bodyPr/>
          <a:lstStyle/>
          <a:p>
            <a:r>
              <a:rPr lang="en-GB" dirty="0"/>
              <a:t>Running the Wilcoxon rank-sum test in 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90FA58-44E0-7747-B41C-0AFE809CF19C}"/>
              </a:ext>
            </a:extLst>
          </p:cNvPr>
          <p:cNvSpPr/>
          <p:nvPr/>
        </p:nvSpPr>
        <p:spPr>
          <a:xfrm>
            <a:off x="323528" y="1059582"/>
            <a:ext cx="856895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062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48100</TotalTime>
  <Words>1580</Words>
  <Application>Microsoft Macintosh PowerPoint</Application>
  <PresentationFormat>On-screen Show (16:9)</PresentationFormat>
  <Paragraphs>525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Cambria Math</vt:lpstr>
      <vt:lpstr>Wingdings</vt:lpstr>
      <vt:lpstr>Office Theme</vt:lpstr>
      <vt:lpstr>Slide 2: Text Only</vt:lpstr>
      <vt:lpstr>Part 3</vt:lpstr>
      <vt:lpstr>The theory behind the Wilcoxon rank-sum test</vt:lpstr>
      <vt:lpstr>Wilcoxon rank-sum test Step 1: Order the dependent variable from smallest to largest</vt:lpstr>
      <vt:lpstr>Wilcoxon rank-sum test Step 2: Rank the dependent variable from smallest to largest</vt:lpstr>
      <vt:lpstr>Wilcoxon rank-sum test Step 2: Rank the dependent variable from smallest to largest</vt:lpstr>
      <vt:lpstr>Wilcoxon rank-sum test Step 3: Add up the ranks per group</vt:lpstr>
      <vt:lpstr>Wilcoxon rank-sum test Step 4: Correct for the number of people in the group</vt:lpstr>
      <vt:lpstr>Wilcoxon rank-sum test Step 4: Correct for the number of people in the group</vt:lpstr>
      <vt:lpstr>Running the Wilcoxon rank-sum test in R</vt:lpstr>
      <vt:lpstr>Running a Wilcoxon rank-sum test in R Import the data</vt:lpstr>
      <vt:lpstr>Basic code to run the Wilcoxon rank-sum test </vt:lpstr>
      <vt:lpstr>Output for our cigarette example</vt:lpstr>
      <vt:lpstr>Output for our cigarette example</vt:lpstr>
      <vt:lpstr>In what direction is our result?</vt:lpstr>
      <vt:lpstr>In what direction is our result?</vt:lpstr>
      <vt:lpstr>Output for our cigarette example</vt:lpstr>
      <vt:lpstr>Different ways R calculates the p-value we will cover</vt:lpstr>
      <vt:lpstr>1. The exact method</vt:lpstr>
      <vt:lpstr>1. The exact method</vt:lpstr>
      <vt:lpstr>2. The normal approximation with continuity correction</vt:lpstr>
      <vt:lpstr>Which is the default method? It depends…</vt:lpstr>
      <vt:lpstr>How do I know which method R has used?</vt:lpstr>
      <vt:lpstr>Output for our smoking example</vt:lpstr>
      <vt:lpstr>What about an effect size?</vt:lpstr>
      <vt:lpstr>Our smoking example</vt:lpstr>
      <vt:lpstr>How do we interpret the effect size?</vt:lpstr>
      <vt:lpstr>Reporting the results in APA format</vt:lpstr>
      <vt:lpstr>Wait… Why is my W different when calculated manually and in R?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Amy Atkinson</cp:lastModifiedBy>
  <cp:revision>1771</cp:revision>
  <cp:lastPrinted>2021-11-16T20:13:28Z</cp:lastPrinted>
  <dcterms:created xsi:type="dcterms:W3CDTF">2011-10-31T13:04:17Z</dcterms:created>
  <dcterms:modified xsi:type="dcterms:W3CDTF">2022-02-15T20:35:50Z</dcterms:modified>
</cp:coreProperties>
</file>