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6"/>
  </p:notesMasterIdLst>
  <p:sldIdLst>
    <p:sldId id="381" r:id="rId3"/>
    <p:sldId id="323" r:id="rId4"/>
    <p:sldId id="328" r:id="rId5"/>
    <p:sldId id="383" r:id="rId6"/>
    <p:sldId id="330" r:id="rId7"/>
    <p:sldId id="331" r:id="rId8"/>
    <p:sldId id="356" r:id="rId9"/>
    <p:sldId id="321" r:id="rId10"/>
    <p:sldId id="284" r:id="rId11"/>
    <p:sldId id="336" r:id="rId12"/>
    <p:sldId id="360" r:id="rId13"/>
    <p:sldId id="363" r:id="rId14"/>
    <p:sldId id="358" r:id="rId15"/>
  </p:sldIdLst>
  <p:sldSz cx="9144000" cy="5143500" type="screen16x9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1pPr>
    <a:lvl2pPr marL="3429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2pPr>
    <a:lvl3pPr marL="685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3pPr>
    <a:lvl4pPr marL="10287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4pPr>
    <a:lvl5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5pPr>
    <a:lvl6pPr marL="1714500" algn="l" defTabSz="6858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6pPr>
    <a:lvl7pPr marL="2057400" algn="l" defTabSz="6858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7pPr>
    <a:lvl8pPr marL="2400300" algn="l" defTabSz="6858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8pPr>
    <a:lvl9pPr marL="2743200" algn="l" defTabSz="6858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61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7A0E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352" autoAdjust="0"/>
    <p:restoredTop sz="88491" autoAdjust="0"/>
  </p:normalViewPr>
  <p:slideViewPr>
    <p:cSldViewPr>
      <p:cViewPr varScale="1">
        <p:scale>
          <a:sx n="127" d="100"/>
          <a:sy n="127" d="100"/>
        </p:scale>
        <p:origin x="1008" y="176"/>
      </p:cViewPr>
      <p:guideLst>
        <p:guide orient="horz" pos="1620"/>
        <p:guide pos="61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53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D5AD4539-F3A8-1A46-9D98-367A60C5BE2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52CE01-406A-6B48-B1F1-BA3F9519A03C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6902E08C-DBE4-7148-A414-2A19542BC41A}" type="datetimeFigureOut">
              <a:rPr lang="en-GB"/>
              <a:pPr>
                <a:defRPr/>
              </a:pPr>
              <a:t>15/02/2022</a:t>
            </a:fld>
            <a:endParaRPr lang="en-GB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9B26B43F-31B4-754C-9D2E-A96461FD3F64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4B420F56-5F34-7847-BB09-13D90FFB9C3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D47666F-3A33-4B4D-A0D4-D24F01F27E7C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A6C0239-56E6-F941-87D1-7E74F6F0093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6FF65036-3491-FE44-A515-E507FD9E19A5}" type="slidenum">
              <a:rPr lang="en-GB" altLang="en-US"/>
              <a:pPr/>
              <a:t>‹#›</a:t>
            </a:fld>
            <a:endParaRPr lang="en-GB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Taken from http://</a:t>
            </a:r>
            <a:r>
              <a:rPr lang="en-GB" dirty="0" err="1"/>
              <a:t>sherrytowers.com</a:t>
            </a:r>
            <a:r>
              <a:rPr lang="en-GB" dirty="0"/>
              <a:t>/2013/08/29/aml-610-fall-2013-module-ii-review-of-probability-distributions/</a:t>
            </a:r>
            <a:r>
              <a:rPr lang="en-GB" dirty="0" err="1"/>
              <a:t>qqplot_examples</a:t>
            </a:r>
            <a:r>
              <a:rPr lang="en-GB" dirty="0"/>
              <a:t>/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FF65036-3491-FE44-A515-E507FD9E19A5}" type="slidenum">
              <a:rPr lang="en-GB" altLang="en-US" smtClean="0"/>
              <a:pPr/>
              <a:t>3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3519094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Taken from http://</a:t>
            </a:r>
            <a:r>
              <a:rPr lang="en-GB" dirty="0" err="1"/>
              <a:t>sherrytowers.com</a:t>
            </a:r>
            <a:r>
              <a:rPr lang="en-GB" dirty="0"/>
              <a:t>/2013/08/29/aml-610-fall-2013-module-ii-review-of-probability-distributions/</a:t>
            </a:r>
            <a:r>
              <a:rPr lang="en-GB" dirty="0" err="1"/>
              <a:t>qqplot_examples</a:t>
            </a:r>
            <a:r>
              <a:rPr lang="en-GB" dirty="0"/>
              <a:t>/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FF65036-3491-FE44-A515-E507FD9E19A5}" type="slidenum">
              <a:rPr lang="en-GB" altLang="en-US" smtClean="0"/>
              <a:pPr/>
              <a:t>4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0863961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1: presentatio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7544" y="1167595"/>
            <a:ext cx="8208912" cy="757907"/>
          </a:xfrm>
          <a:prstGeom prst="rect">
            <a:avLst/>
          </a:prstGeom>
        </p:spPr>
        <p:txBody>
          <a:bodyPr/>
          <a:lstStyle>
            <a:lvl1pPr algn="l">
              <a:lnSpc>
                <a:spcPts val="2625"/>
              </a:lnSpc>
              <a:defRPr sz="2700">
                <a:solidFill>
                  <a:srgbClr val="B5121B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7544" y="2139702"/>
            <a:ext cx="8208912" cy="540060"/>
          </a:xfrm>
          <a:prstGeom prst="rect">
            <a:avLst/>
          </a:prstGeom>
        </p:spPr>
        <p:txBody>
          <a:bodyPr/>
          <a:lstStyle>
            <a:lvl1pPr marL="0" indent="0" algn="l">
              <a:spcBef>
                <a:spcPts val="0"/>
              </a:spcBef>
              <a:buNone/>
              <a:defRPr sz="1200">
                <a:solidFill>
                  <a:srgbClr val="666666"/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391977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9: discuss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7544" y="1167595"/>
            <a:ext cx="8208912" cy="757907"/>
          </a:xfrm>
          <a:prstGeom prst="rect">
            <a:avLst/>
          </a:prstGeom>
        </p:spPr>
        <p:txBody>
          <a:bodyPr/>
          <a:lstStyle>
            <a:lvl1pPr algn="l">
              <a:lnSpc>
                <a:spcPts val="2625"/>
              </a:lnSpc>
              <a:defRPr sz="2700">
                <a:solidFill>
                  <a:srgbClr val="B5121B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7544" y="2139702"/>
            <a:ext cx="8208912" cy="540060"/>
          </a:xfrm>
          <a:prstGeom prst="rect">
            <a:avLst/>
          </a:prstGeom>
        </p:spPr>
        <p:txBody>
          <a:bodyPr/>
          <a:lstStyle>
            <a:lvl1pPr marL="0" indent="0" algn="l">
              <a:spcBef>
                <a:spcPts val="0"/>
              </a:spcBef>
              <a:buNone/>
              <a:defRPr sz="1200">
                <a:solidFill>
                  <a:srgbClr val="666666"/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035777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2: text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5536" y="411510"/>
            <a:ext cx="6768752" cy="864096"/>
          </a:xfrm>
          <a:prstGeom prst="rect">
            <a:avLst/>
          </a:prstGeom>
        </p:spPr>
        <p:txBody>
          <a:bodyPr/>
          <a:lstStyle>
            <a:lvl1pPr algn="l">
              <a:lnSpc>
                <a:spcPts val="2625"/>
              </a:lnSpc>
              <a:defRPr sz="2700">
                <a:solidFill>
                  <a:srgbClr val="B5121B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4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395290" y="1383509"/>
            <a:ext cx="8425184" cy="3564731"/>
          </a:xfrm>
          <a:prstGeom prst="rect">
            <a:avLst/>
          </a:prstGeom>
        </p:spPr>
        <p:txBody>
          <a:bodyPr vert="horz"/>
          <a:lstStyle>
            <a:lvl1pPr>
              <a:defRPr sz="1800">
                <a:solidFill>
                  <a:srgbClr val="666666"/>
                </a:solidFill>
              </a:defRPr>
            </a:lvl1pPr>
            <a:lvl2pPr>
              <a:defRPr sz="1650">
                <a:solidFill>
                  <a:srgbClr val="666666"/>
                </a:solidFill>
              </a:defRPr>
            </a:lvl2pPr>
            <a:lvl3pPr>
              <a:defRPr sz="1500">
                <a:solidFill>
                  <a:srgbClr val="666666"/>
                </a:solidFill>
              </a:defRPr>
            </a:lvl3pPr>
            <a:lvl4pPr>
              <a:defRPr sz="1350">
                <a:solidFill>
                  <a:srgbClr val="666666"/>
                </a:solidFill>
              </a:defRPr>
            </a:lvl4pPr>
            <a:lvl5pPr>
              <a:defRPr sz="1200">
                <a:solidFill>
                  <a:srgbClr val="666666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92749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3: text using bullet 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395536" y="411510"/>
            <a:ext cx="6768752" cy="864096"/>
          </a:xfrm>
          <a:prstGeom prst="rect">
            <a:avLst/>
          </a:prstGeom>
        </p:spPr>
        <p:txBody>
          <a:bodyPr/>
          <a:lstStyle>
            <a:lvl1pPr algn="l">
              <a:lnSpc>
                <a:spcPts val="2625"/>
              </a:lnSpc>
              <a:defRPr sz="2700">
                <a:solidFill>
                  <a:srgbClr val="B5121B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395290" y="1383509"/>
            <a:ext cx="8425184" cy="3564731"/>
          </a:xfrm>
          <a:prstGeom prst="rect">
            <a:avLst/>
          </a:prstGeom>
        </p:spPr>
        <p:txBody>
          <a:bodyPr vert="horz"/>
          <a:lstStyle>
            <a:lvl1pPr>
              <a:defRPr sz="1800">
                <a:solidFill>
                  <a:srgbClr val="666666"/>
                </a:solidFill>
              </a:defRPr>
            </a:lvl1pPr>
            <a:lvl2pPr>
              <a:defRPr sz="1650">
                <a:solidFill>
                  <a:srgbClr val="666666"/>
                </a:solidFill>
              </a:defRPr>
            </a:lvl2pPr>
            <a:lvl3pPr>
              <a:defRPr sz="1500">
                <a:solidFill>
                  <a:srgbClr val="666666"/>
                </a:solidFill>
              </a:defRPr>
            </a:lvl3pPr>
            <a:lvl4pPr>
              <a:defRPr sz="1350">
                <a:solidFill>
                  <a:srgbClr val="666666"/>
                </a:solidFill>
              </a:defRPr>
            </a:lvl4pPr>
            <a:lvl5pPr>
              <a:defRPr sz="1200">
                <a:solidFill>
                  <a:srgbClr val="666666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46799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4: smaller text using bullet 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395536" y="411510"/>
            <a:ext cx="6768752" cy="864096"/>
          </a:xfrm>
          <a:prstGeom prst="rect">
            <a:avLst/>
          </a:prstGeom>
        </p:spPr>
        <p:txBody>
          <a:bodyPr/>
          <a:lstStyle>
            <a:lvl1pPr algn="l">
              <a:lnSpc>
                <a:spcPts val="2625"/>
              </a:lnSpc>
              <a:defRPr sz="2700">
                <a:solidFill>
                  <a:srgbClr val="B5121B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395290" y="1383509"/>
            <a:ext cx="8425184" cy="3564731"/>
          </a:xfrm>
          <a:prstGeom prst="rect">
            <a:avLst/>
          </a:prstGeom>
        </p:spPr>
        <p:txBody>
          <a:bodyPr vert="horz"/>
          <a:lstStyle>
            <a:lvl1pPr>
              <a:defRPr sz="1800">
                <a:solidFill>
                  <a:srgbClr val="666666"/>
                </a:solidFill>
              </a:defRPr>
            </a:lvl1pPr>
            <a:lvl2pPr>
              <a:defRPr sz="1650">
                <a:solidFill>
                  <a:srgbClr val="666666"/>
                </a:solidFill>
              </a:defRPr>
            </a:lvl2pPr>
            <a:lvl3pPr>
              <a:defRPr sz="1500">
                <a:solidFill>
                  <a:srgbClr val="666666"/>
                </a:solidFill>
              </a:defRPr>
            </a:lvl3pPr>
            <a:lvl4pPr>
              <a:defRPr sz="1350">
                <a:solidFill>
                  <a:srgbClr val="666666"/>
                </a:solidFill>
              </a:defRPr>
            </a:lvl4pPr>
            <a:lvl5pPr>
              <a:defRPr sz="1200">
                <a:solidFill>
                  <a:srgbClr val="666666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05242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5: text with bullet points &amp; 1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EE0268C6-5562-F941-A8E2-EE92F10559E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3233741" y="2745581"/>
            <a:ext cx="184731" cy="369332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defRPr/>
            </a:pPr>
            <a:endParaRPr lang="en-US" altLang="en-US"/>
          </a:p>
        </p:txBody>
      </p:sp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395536" y="411510"/>
            <a:ext cx="6768752" cy="864096"/>
          </a:xfrm>
          <a:prstGeom prst="rect">
            <a:avLst/>
          </a:prstGeom>
        </p:spPr>
        <p:txBody>
          <a:bodyPr/>
          <a:lstStyle>
            <a:lvl1pPr algn="l">
              <a:lnSpc>
                <a:spcPts val="2625"/>
              </a:lnSpc>
              <a:defRPr sz="2700">
                <a:solidFill>
                  <a:srgbClr val="B5121B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395291" y="1383509"/>
            <a:ext cx="5400847" cy="3564731"/>
          </a:xfrm>
          <a:prstGeom prst="rect">
            <a:avLst/>
          </a:prstGeom>
        </p:spPr>
        <p:txBody>
          <a:bodyPr vert="horz"/>
          <a:lstStyle>
            <a:lvl1pPr>
              <a:defRPr sz="1800">
                <a:solidFill>
                  <a:srgbClr val="666666"/>
                </a:solidFill>
              </a:defRPr>
            </a:lvl1pPr>
            <a:lvl2pPr>
              <a:defRPr sz="1650">
                <a:solidFill>
                  <a:srgbClr val="666666"/>
                </a:solidFill>
              </a:defRPr>
            </a:lvl2pPr>
            <a:lvl3pPr>
              <a:defRPr sz="1500">
                <a:solidFill>
                  <a:srgbClr val="666666"/>
                </a:solidFill>
              </a:defRPr>
            </a:lvl3pPr>
            <a:lvl4pPr>
              <a:defRPr sz="1350">
                <a:solidFill>
                  <a:srgbClr val="666666"/>
                </a:solidFill>
              </a:defRPr>
            </a:lvl4pPr>
            <a:lvl5pPr>
              <a:defRPr sz="1200">
                <a:solidFill>
                  <a:srgbClr val="666666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473210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6: text with bullet points &amp; 2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395536" y="411510"/>
            <a:ext cx="6768752" cy="864096"/>
          </a:xfrm>
          <a:prstGeom prst="rect">
            <a:avLst/>
          </a:prstGeom>
        </p:spPr>
        <p:txBody>
          <a:bodyPr/>
          <a:lstStyle>
            <a:lvl1pPr algn="l">
              <a:lnSpc>
                <a:spcPts val="2625"/>
              </a:lnSpc>
              <a:defRPr sz="2700">
                <a:solidFill>
                  <a:srgbClr val="B5121B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395291" y="1383509"/>
            <a:ext cx="5400847" cy="3564731"/>
          </a:xfrm>
          <a:prstGeom prst="rect">
            <a:avLst/>
          </a:prstGeom>
        </p:spPr>
        <p:txBody>
          <a:bodyPr vert="horz"/>
          <a:lstStyle>
            <a:lvl1pPr>
              <a:defRPr sz="1800">
                <a:solidFill>
                  <a:srgbClr val="666666"/>
                </a:solidFill>
              </a:defRPr>
            </a:lvl1pPr>
            <a:lvl2pPr>
              <a:defRPr sz="1650">
                <a:solidFill>
                  <a:srgbClr val="666666"/>
                </a:solidFill>
              </a:defRPr>
            </a:lvl2pPr>
            <a:lvl3pPr>
              <a:defRPr sz="1500">
                <a:solidFill>
                  <a:srgbClr val="666666"/>
                </a:solidFill>
              </a:defRPr>
            </a:lvl3pPr>
            <a:lvl4pPr>
              <a:defRPr sz="1350">
                <a:solidFill>
                  <a:srgbClr val="666666"/>
                </a:solidFill>
              </a:defRPr>
            </a:lvl4pPr>
            <a:lvl5pPr>
              <a:defRPr sz="1200">
                <a:solidFill>
                  <a:srgbClr val="666666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1711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7: imag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ctrTitle"/>
          </p:nvPr>
        </p:nvSpPr>
        <p:spPr>
          <a:xfrm>
            <a:off x="395536" y="411510"/>
            <a:ext cx="6768752" cy="864096"/>
          </a:xfrm>
          <a:prstGeom prst="rect">
            <a:avLst/>
          </a:prstGeom>
        </p:spPr>
        <p:txBody>
          <a:bodyPr/>
          <a:lstStyle>
            <a:lvl1pPr algn="l">
              <a:lnSpc>
                <a:spcPts val="2625"/>
              </a:lnSpc>
              <a:defRPr sz="2700">
                <a:solidFill>
                  <a:srgbClr val="B5121B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393199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8: 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ctrTitle"/>
          </p:nvPr>
        </p:nvSpPr>
        <p:spPr>
          <a:xfrm>
            <a:off x="395536" y="411510"/>
            <a:ext cx="6768752" cy="864096"/>
          </a:xfrm>
          <a:prstGeom prst="rect">
            <a:avLst/>
          </a:prstGeom>
        </p:spPr>
        <p:txBody>
          <a:bodyPr/>
          <a:lstStyle>
            <a:lvl1pPr algn="l">
              <a:lnSpc>
                <a:spcPts val="2625"/>
              </a:lnSpc>
              <a:defRPr sz="2700">
                <a:solidFill>
                  <a:srgbClr val="B5121B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870583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5" Type="http://schemas.openxmlformats.org/officeDocument/2006/relationships/slideLayout" Target="../slideLayouts/slideLayout7.xml"/><Relationship Id="rId4" Type="http://schemas.openxmlformats.org/officeDocument/2006/relationships/slideLayout" Target="../slideLayouts/slideLayout6.xml"/><Relationship Id="rId9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5">
            <a:extLst>
              <a:ext uri="{FF2B5EF4-FFF2-40B4-BE49-F238E27FC236}">
                <a16:creationId xmlns:a16="http://schemas.microsoft.com/office/drawing/2014/main" id="{267495C0-927B-1748-A4A6-A394FE8B1CF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94"/>
            <a:ext cx="9144000" cy="51458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30" r:id="rId1"/>
    <p:sldLayoutId id="2147483731" r:id="rId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</a:defRPr>
      </a:lvl5pPr>
      <a:lvl6pPr marL="342900" algn="ctr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</a:defRPr>
      </a:lvl6pPr>
      <a:lvl7pPr marL="685800" algn="ctr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</a:defRPr>
      </a:lvl7pPr>
      <a:lvl8pPr marL="1028700" algn="ctr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</a:defRPr>
      </a:lvl8pPr>
      <a:lvl9pPr marL="1371600" algn="ctr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257175" indent="-257175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8">
            <a:extLst>
              <a:ext uri="{FF2B5EF4-FFF2-40B4-BE49-F238E27FC236}">
                <a16:creationId xmlns:a16="http://schemas.microsoft.com/office/drawing/2014/main" id="{1E2778B8-AF6E-EE4F-A6D8-300865FE8B91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3" y="2384"/>
            <a:ext cx="9134475" cy="5147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32" r:id="rId1"/>
    <p:sldLayoutId id="2147483733" r:id="rId2"/>
    <p:sldLayoutId id="2147483734" r:id="rId3"/>
    <p:sldLayoutId id="2147483738" r:id="rId4"/>
    <p:sldLayoutId id="2147483735" r:id="rId5"/>
    <p:sldLayoutId id="2147483736" r:id="rId6"/>
    <p:sldLayoutId id="2147483737" r:id="rId7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</a:defRPr>
      </a:lvl5pPr>
      <a:lvl6pPr marL="342900" algn="ctr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</a:defRPr>
      </a:lvl6pPr>
      <a:lvl7pPr marL="685800" algn="ctr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</a:defRPr>
      </a:lvl7pPr>
      <a:lvl8pPr marL="1028700" algn="ctr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</a:defRPr>
      </a:lvl8pPr>
      <a:lvl9pPr marL="1371600" algn="ctr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257175" indent="-257175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53BB1C23-374A-A141-B49C-62B60F3C49F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47596" y="2206299"/>
            <a:ext cx="8208912" cy="757907"/>
          </a:xfrm>
        </p:spPr>
        <p:txBody>
          <a:bodyPr/>
          <a:lstStyle/>
          <a:p>
            <a:r>
              <a:rPr lang="en-GB" b="1" dirty="0"/>
              <a:t>Part 2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F988BF40-8ACE-9348-A491-C6CB730F10D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87492" y="3490012"/>
            <a:ext cx="8208912" cy="540060"/>
          </a:xfrm>
        </p:spPr>
        <p:txBody>
          <a:bodyPr/>
          <a:lstStyle/>
          <a:p>
            <a:endParaRPr lang="en-GB" sz="2000" dirty="0">
              <a:solidFill>
                <a:schemeClr val="tx1"/>
              </a:solidFill>
            </a:endParaRPr>
          </a:p>
          <a:p>
            <a:endParaRPr lang="en-GB" sz="2000" b="1" dirty="0">
              <a:solidFill>
                <a:schemeClr val="tx1"/>
              </a:solidFill>
            </a:endParaRPr>
          </a:p>
        </p:txBody>
      </p:sp>
      <p:sp>
        <p:nvSpPr>
          <p:cNvPr id="6" name="Subtitle 4">
            <a:extLst>
              <a:ext uri="{FF2B5EF4-FFF2-40B4-BE49-F238E27FC236}">
                <a16:creationId xmlns:a16="http://schemas.microsoft.com/office/drawing/2014/main" id="{1A00A76A-0395-604C-ABE3-FCFF6B4C9D46}"/>
              </a:ext>
            </a:extLst>
          </p:cNvPr>
          <p:cNvSpPr txBox="1">
            <a:spLocks/>
          </p:cNvSpPr>
          <p:nvPr/>
        </p:nvSpPr>
        <p:spPr>
          <a:xfrm>
            <a:off x="467544" y="2949952"/>
            <a:ext cx="8208912" cy="1205974"/>
          </a:xfrm>
          <a:prstGeom prst="rect">
            <a:avLst/>
          </a:prstGeom>
        </p:spPr>
        <p:txBody>
          <a:bodyPr/>
          <a:lstStyle>
            <a:lvl1pPr marL="0" indent="0" algn="l" rtl="0" eaLnBrk="0" fontAlgn="base" hangingPunct="0"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2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1pPr>
            <a:lvl2pPr marL="3429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1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85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287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15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15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spcBef>
                <a:spcPct val="20000"/>
              </a:spcBef>
              <a:buFont typeface="Arial" pitchFamily="34" charset="0"/>
              <a:buNone/>
              <a:defRPr sz="15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spcBef>
                <a:spcPct val="20000"/>
              </a:spcBef>
              <a:buFont typeface="Arial" pitchFamily="34" charset="0"/>
              <a:buNone/>
              <a:defRPr sz="15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spcBef>
                <a:spcPct val="20000"/>
              </a:spcBef>
              <a:buFont typeface="Arial" pitchFamily="34" charset="0"/>
              <a:buNone/>
              <a:defRPr sz="15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spcBef>
                <a:spcPct val="20000"/>
              </a:spcBef>
              <a:buFont typeface="Arial" pitchFamily="34" charset="0"/>
              <a:buNone/>
              <a:defRPr sz="15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>
                <a:solidFill>
                  <a:schemeClr val="tx1"/>
                </a:solidFill>
              </a:rPr>
              <a:t>Assessing normality when you have two independent groups</a:t>
            </a:r>
          </a:p>
        </p:txBody>
      </p:sp>
    </p:spTree>
    <p:extLst>
      <p:ext uri="{BB962C8B-B14F-4D97-AF65-F5344CB8AC3E}">
        <p14:creationId xmlns:p14="http://schemas.microsoft.com/office/powerpoint/2010/main" val="76607164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C579EA-74B0-CB44-96C0-6825EF7485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95536" y="411510"/>
            <a:ext cx="7344816" cy="864096"/>
          </a:xfrm>
        </p:spPr>
        <p:txBody>
          <a:bodyPr/>
          <a:lstStyle/>
          <a:p>
            <a:r>
              <a:rPr lang="en-GB" dirty="0"/>
              <a:t>Does the data meet the normality assumption?</a:t>
            </a:r>
            <a:br>
              <a:rPr lang="en-GB" dirty="0"/>
            </a:br>
            <a:r>
              <a:rPr lang="en-GB" dirty="0"/>
              <a:t>Intervention group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E25DB359-2112-A24E-A2A9-9EEA49B091D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193" t="4627"/>
          <a:stretch/>
        </p:blipFill>
        <p:spPr>
          <a:xfrm>
            <a:off x="971600" y="2139702"/>
            <a:ext cx="6961591" cy="468160"/>
          </a:xfrm>
          <a:prstGeom prst="rect">
            <a:avLst/>
          </a:prstGeom>
        </p:spPr>
      </p:pic>
      <p:sp>
        <p:nvSpPr>
          <p:cNvPr id="21" name="Text Placeholder 2">
            <a:extLst>
              <a:ext uri="{FF2B5EF4-FFF2-40B4-BE49-F238E27FC236}">
                <a16:creationId xmlns:a16="http://schemas.microsoft.com/office/drawing/2014/main" id="{55DFE5DF-0B7D-F841-B472-A4F7F1E9F0B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55828" y="1429697"/>
            <a:ext cx="7993134" cy="421974"/>
          </a:xfrm>
        </p:spPr>
        <p:txBody>
          <a:bodyPr/>
          <a:lstStyle/>
          <a:p>
            <a:r>
              <a:rPr lang="en-GB" dirty="0"/>
              <a:t>First limit the data to only the intervention group</a:t>
            </a:r>
          </a:p>
          <a:p>
            <a:endParaRPr lang="en-GB" sz="1800" dirty="0"/>
          </a:p>
          <a:p>
            <a:endParaRPr lang="en-GB" dirty="0"/>
          </a:p>
          <a:p>
            <a:endParaRPr lang="en-GB" sz="1800" dirty="0"/>
          </a:p>
          <a:p>
            <a:endParaRPr lang="en-GB" dirty="0"/>
          </a:p>
        </p:txBody>
      </p:sp>
      <p:pic>
        <p:nvPicPr>
          <p:cNvPr id="25" name="Picture 24" descr="Table&#10;&#10;Description automatically generated">
            <a:extLst>
              <a:ext uri="{FF2B5EF4-FFF2-40B4-BE49-F238E27FC236}">
                <a16:creationId xmlns:a16="http://schemas.microsoft.com/office/drawing/2014/main" id="{E2696783-AD3B-664D-8336-E4902B27F20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1350" y="2899404"/>
            <a:ext cx="2781300" cy="1993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40088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E0AD14-91B3-D04E-8298-FE9AB6FE201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Does the data meet the normality assumption?</a:t>
            </a:r>
            <a:br>
              <a:rPr lang="en-GB" dirty="0"/>
            </a:br>
            <a:r>
              <a:rPr lang="en-GB" dirty="0"/>
              <a:t>Intervention group</a:t>
            </a:r>
          </a:p>
        </p:txBody>
      </p:sp>
      <p:pic>
        <p:nvPicPr>
          <p:cNvPr id="10" name="Picture 9" descr="Chart, line chart&#10;&#10;Description automatically generated">
            <a:extLst>
              <a:ext uri="{FF2B5EF4-FFF2-40B4-BE49-F238E27FC236}">
                <a16:creationId xmlns:a16="http://schemas.microsoft.com/office/drawing/2014/main" id="{E909F5AD-6E47-BE41-9C5A-442AA13375C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3439" y="1275606"/>
            <a:ext cx="2207988" cy="244827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8FEC578-4B39-1148-BC2A-870AA06A37B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6118" y="2290345"/>
            <a:ext cx="3442598" cy="642764"/>
          </a:xfrm>
          <a:prstGeom prst="rect">
            <a:avLst/>
          </a:prstGeom>
        </p:spPr>
      </p:pic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90EB1C12-BF4A-9742-A1AA-F7ABA214E946}"/>
              </a:ext>
            </a:extLst>
          </p:cNvPr>
          <p:cNvSpPr/>
          <p:nvPr/>
        </p:nvSpPr>
        <p:spPr>
          <a:xfrm>
            <a:off x="1115616" y="1455244"/>
            <a:ext cx="2160240" cy="58132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accent2"/>
                </a:solidFill>
              </a:rPr>
              <a:t>Produces dots (observed data)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D1458ECC-CCF0-C945-A4C1-94D428B33301}"/>
              </a:ext>
            </a:extLst>
          </p:cNvPr>
          <p:cNvSpPr/>
          <p:nvPr/>
        </p:nvSpPr>
        <p:spPr>
          <a:xfrm>
            <a:off x="2065506" y="3121733"/>
            <a:ext cx="1769756" cy="619753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accent2"/>
                </a:solidFill>
              </a:rPr>
              <a:t>Produces line </a:t>
            </a:r>
          </a:p>
          <a:p>
            <a:pPr algn="ctr"/>
            <a:r>
              <a:rPr lang="en-GB" dirty="0">
                <a:solidFill>
                  <a:schemeClr val="accent2"/>
                </a:solidFill>
              </a:rPr>
              <a:t>(expected data)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711939D4-E323-3043-A89F-AB0BF1347989}"/>
              </a:ext>
            </a:extLst>
          </p:cNvPr>
          <p:cNvCxnSpPr/>
          <p:nvPr/>
        </p:nvCxnSpPr>
        <p:spPr>
          <a:xfrm flipH="1">
            <a:off x="1403648" y="2108812"/>
            <a:ext cx="180020" cy="219474"/>
          </a:xfrm>
          <a:prstGeom prst="straightConnector1">
            <a:avLst/>
          </a:prstGeom>
          <a:ln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D2797D77-4482-0140-9D83-C56C7E0A0B81}"/>
              </a:ext>
            </a:extLst>
          </p:cNvPr>
          <p:cNvCxnSpPr>
            <a:cxnSpLocks/>
          </p:cNvCxnSpPr>
          <p:nvPr/>
        </p:nvCxnSpPr>
        <p:spPr>
          <a:xfrm flipH="1" flipV="1">
            <a:off x="1907703" y="2888962"/>
            <a:ext cx="157803" cy="321524"/>
          </a:xfrm>
          <a:prstGeom prst="straightConnector1">
            <a:avLst/>
          </a:prstGeom>
          <a:ln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>
            <a:extLst>
              <a:ext uri="{FF2B5EF4-FFF2-40B4-BE49-F238E27FC236}">
                <a16:creationId xmlns:a16="http://schemas.microsoft.com/office/drawing/2014/main" id="{CDBE4C34-72CC-EB4A-92F5-AF537DB6F2E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1354" y="4325590"/>
            <a:ext cx="2730500" cy="40640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2BF1738B-8517-4C4B-B337-F321A2EDCEF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55161" y="3921840"/>
            <a:ext cx="3416300" cy="1155700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DC8BAC1D-F646-B249-AAA8-3898470A4973}"/>
              </a:ext>
            </a:extLst>
          </p:cNvPr>
          <p:cNvSpPr/>
          <p:nvPr/>
        </p:nvSpPr>
        <p:spPr>
          <a:xfrm>
            <a:off x="6067158" y="4682802"/>
            <a:ext cx="823397" cy="394738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48EF7F1D-2A76-D941-80E2-F210DBF42CCD}"/>
              </a:ext>
            </a:extLst>
          </p:cNvPr>
          <p:cNvCxnSpPr>
            <a:cxnSpLocks/>
          </p:cNvCxnSpPr>
          <p:nvPr/>
        </p:nvCxnSpPr>
        <p:spPr>
          <a:xfrm flipV="1">
            <a:off x="804344" y="3994300"/>
            <a:ext cx="6431952" cy="17610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 Placeholder 3">
            <a:extLst>
              <a:ext uri="{FF2B5EF4-FFF2-40B4-BE49-F238E27FC236}">
                <a16:creationId xmlns:a16="http://schemas.microsoft.com/office/drawing/2014/main" id="{DD1621BC-BF3B-B941-9B52-15BDE741598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544809" y="2383974"/>
            <a:ext cx="1440160" cy="1653023"/>
          </a:xfrm>
          <a:prstGeom prst="roundRect">
            <a:avLst/>
          </a:prstGeom>
          <a:solidFill>
            <a:schemeClr val="accent2"/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indent="0" algn="ctr">
              <a:buNone/>
            </a:pPr>
            <a:r>
              <a:rPr lang="en-GB" dirty="0">
                <a:solidFill>
                  <a:schemeClr val="bg1"/>
                </a:solidFill>
              </a:rPr>
              <a:t>Data appears to meet the normality assumption</a:t>
            </a:r>
          </a:p>
        </p:txBody>
      </p:sp>
    </p:spTree>
    <p:extLst>
      <p:ext uri="{BB962C8B-B14F-4D97-AF65-F5344CB8AC3E}">
        <p14:creationId xmlns:p14="http://schemas.microsoft.com/office/powerpoint/2010/main" val="3317332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9" grpId="0" animBg="1"/>
      <p:bldP spid="2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710C-769B-1D45-AFA9-983D298497E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Repeat for the control group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E8E32C5-BAA0-CE47-965B-6FA9F933C3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2727" y="1419622"/>
            <a:ext cx="3789273" cy="108012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FE1AAFB-00EE-6E4F-B0E5-BF6F467E0B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77836" y="1298476"/>
            <a:ext cx="3242638" cy="364976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439B8CF-1667-7F4C-8050-2AB8015A226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3813" y="2875156"/>
            <a:ext cx="3467100" cy="1079500"/>
          </a:xfrm>
          <a:prstGeom prst="rect">
            <a:avLst/>
          </a:prstGeom>
        </p:spPr>
      </p:pic>
      <p:sp>
        <p:nvSpPr>
          <p:cNvPr id="8" name="Text Placeholder 3">
            <a:extLst>
              <a:ext uri="{FF2B5EF4-FFF2-40B4-BE49-F238E27FC236}">
                <a16:creationId xmlns:a16="http://schemas.microsoft.com/office/drawing/2014/main" id="{A322D699-A022-1A42-A1B4-CFA2C0457C6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07504" y="4330070"/>
            <a:ext cx="5470332" cy="641040"/>
          </a:xfrm>
          <a:prstGeom prst="roundRect">
            <a:avLst/>
          </a:prstGeom>
          <a:solidFill>
            <a:schemeClr val="accent2"/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indent="0" algn="ctr">
              <a:buNone/>
            </a:pPr>
            <a:r>
              <a:rPr lang="en-GB" dirty="0">
                <a:solidFill>
                  <a:schemeClr val="bg1"/>
                </a:solidFill>
              </a:rPr>
              <a:t>Data does not appear to meet the normality assumption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F8EDCE9-C5AA-5946-98FA-6A9DC3A6953C}"/>
              </a:ext>
            </a:extLst>
          </p:cNvPr>
          <p:cNvSpPr/>
          <p:nvPr/>
        </p:nvSpPr>
        <p:spPr>
          <a:xfrm>
            <a:off x="2051720" y="3579862"/>
            <a:ext cx="1728192" cy="374794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01247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B56209-BCCA-F446-BFF7-6171AAC9B68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Data for at least one group does not meet the normality assumption. Now what?!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16B66F6-8FFD-6F49-BDD9-D8A0981D386F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Conduct the non-parametric alternative of unrelated samples t-test: the Wilcoxon rank-sum test</a:t>
            </a:r>
          </a:p>
          <a:p>
            <a:endParaRPr lang="en-GB" dirty="0"/>
          </a:p>
          <a:p>
            <a:r>
              <a:rPr lang="en-GB" dirty="0"/>
              <a:t>This test if you have a design with only two independent groups (and no repeated measures)</a:t>
            </a:r>
          </a:p>
          <a:p>
            <a:endParaRPr lang="en-GB" dirty="0"/>
          </a:p>
          <a:p>
            <a:r>
              <a:rPr lang="en-GB" dirty="0"/>
              <a:t>Also known as the Mann-Whitney test</a:t>
            </a:r>
          </a:p>
        </p:txBody>
      </p:sp>
    </p:spTree>
    <p:extLst>
      <p:ext uri="{BB962C8B-B14F-4D97-AF65-F5344CB8AC3E}">
        <p14:creationId xmlns:p14="http://schemas.microsoft.com/office/powerpoint/2010/main" val="3724046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912436-1579-E24C-8524-EA46E31F814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How do we assess normality in designs with two independent groups?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B240658-B8F8-3E4A-8071-3E96AF950C5F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95290" y="1383509"/>
            <a:ext cx="8137150" cy="3564731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1.    Quantile-Quantile (Q-Q) plots</a:t>
            </a:r>
          </a:p>
          <a:p>
            <a:pPr marL="342900" indent="-342900">
              <a:buAutoNum type="arabicPeriod"/>
            </a:pPr>
            <a:endParaRPr lang="en-GB" dirty="0"/>
          </a:p>
          <a:p>
            <a:pPr marL="0" indent="0">
              <a:buNone/>
            </a:pPr>
            <a:r>
              <a:rPr lang="en-GB" dirty="0"/>
              <a:t>2.    Shapiro-Wilk test</a:t>
            </a:r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509DD36D-01AF-0B49-AED2-D010A9EEAB10}"/>
              </a:ext>
            </a:extLst>
          </p:cNvPr>
          <p:cNvSpPr/>
          <p:nvPr/>
        </p:nvSpPr>
        <p:spPr>
          <a:xfrm>
            <a:off x="2060518" y="2859782"/>
            <a:ext cx="5103770" cy="71621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accent2"/>
                </a:solidFill>
              </a:rPr>
              <a:t>Data in </a:t>
            </a:r>
            <a:r>
              <a:rPr lang="en-GB" b="1" dirty="0">
                <a:solidFill>
                  <a:schemeClr val="accent2"/>
                </a:solidFill>
              </a:rPr>
              <a:t>each</a:t>
            </a:r>
            <a:r>
              <a:rPr lang="en-GB" dirty="0">
                <a:solidFill>
                  <a:schemeClr val="accent2"/>
                </a:solidFill>
              </a:rPr>
              <a:t> group should follow a normal distribution</a:t>
            </a: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4D794405-4E22-6545-870D-2FDA9EE42AAF}"/>
              </a:ext>
            </a:extLst>
          </p:cNvPr>
          <p:cNvSpPr/>
          <p:nvPr/>
        </p:nvSpPr>
        <p:spPr>
          <a:xfrm>
            <a:off x="2956219" y="3819968"/>
            <a:ext cx="3456384" cy="716214"/>
          </a:xfrm>
          <a:prstGeom prst="round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Run these steps separately for each group</a:t>
            </a:r>
          </a:p>
        </p:txBody>
      </p:sp>
    </p:spTree>
    <p:extLst>
      <p:ext uri="{BB962C8B-B14F-4D97-AF65-F5344CB8AC3E}">
        <p14:creationId xmlns:p14="http://schemas.microsoft.com/office/powerpoint/2010/main" val="5948799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266B07-BC1D-F248-BF16-F0ABB179C9D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1. Q-Q plots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3DE452E-329A-6641-BC95-85E689FC5BF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69944" y="1308080"/>
            <a:ext cx="4418080" cy="3564731"/>
          </a:xfrm>
        </p:spPr>
        <p:txBody>
          <a:bodyPr/>
          <a:lstStyle/>
          <a:p>
            <a:r>
              <a:rPr lang="en-GB" dirty="0"/>
              <a:t>Plots values you would expect to get if the distribution was normal against your observed values.</a:t>
            </a:r>
          </a:p>
          <a:p>
            <a:endParaRPr lang="en-GB" dirty="0"/>
          </a:p>
          <a:p>
            <a:r>
              <a:rPr lang="en-GB" dirty="0"/>
              <a:t>Expected values are a straight diagonal line – observed values are dots</a:t>
            </a:r>
          </a:p>
          <a:p>
            <a:endParaRPr lang="en-GB" dirty="0"/>
          </a:p>
          <a:p>
            <a:r>
              <a:rPr lang="en-GB" dirty="0"/>
              <a:t>If normally distributed, dots fall mostly on top of line 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pic>
        <p:nvPicPr>
          <p:cNvPr id="38914" name="Picture 2" descr="qqplot_examples">
            <a:extLst>
              <a:ext uri="{FF2B5EF4-FFF2-40B4-BE49-F238E27FC236}">
                <a16:creationId xmlns:a16="http://schemas.microsoft.com/office/drawing/2014/main" id="{64CFB3AB-D52F-424F-9124-068D097AF63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9088" b="66655"/>
          <a:stretch/>
        </p:blipFill>
        <p:spPr bwMode="auto">
          <a:xfrm>
            <a:off x="7308303" y="1267140"/>
            <a:ext cx="1814747" cy="11168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qqplot_examples">
            <a:extLst>
              <a:ext uri="{FF2B5EF4-FFF2-40B4-BE49-F238E27FC236}">
                <a16:creationId xmlns:a16="http://schemas.microsoft.com/office/drawing/2014/main" id="{AB7FDDEF-9B2A-C74F-B0B5-69FABFD581F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993" b="68475"/>
          <a:stretch/>
        </p:blipFill>
        <p:spPr bwMode="auto">
          <a:xfrm>
            <a:off x="4932040" y="2486993"/>
            <a:ext cx="4027412" cy="23858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717829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266B07-BC1D-F248-BF16-F0ABB179C9D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1. Quantile-Quantile plots (Q-Q plots)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3DE452E-329A-6641-BC95-85E689FC5BF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95536" y="2524165"/>
            <a:ext cx="2329848" cy="3564731"/>
          </a:xfrm>
        </p:spPr>
        <p:txBody>
          <a:bodyPr/>
          <a:lstStyle/>
          <a:p>
            <a:pPr marL="0" indent="0" algn="ctr">
              <a:buNone/>
            </a:pPr>
            <a:r>
              <a:rPr lang="en-GB" dirty="0"/>
              <a:t>If not normally distributed, points do not fall on line 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pic>
        <p:nvPicPr>
          <p:cNvPr id="38914" name="Picture 2" descr="qqplot_examples">
            <a:extLst>
              <a:ext uri="{FF2B5EF4-FFF2-40B4-BE49-F238E27FC236}">
                <a16:creationId xmlns:a16="http://schemas.microsoft.com/office/drawing/2014/main" id="{64CFB3AB-D52F-424F-9124-068D097AF63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345"/>
          <a:stretch/>
        </p:blipFill>
        <p:spPr bwMode="auto">
          <a:xfrm>
            <a:off x="3347864" y="1580049"/>
            <a:ext cx="5257130" cy="3292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591605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10C177-B251-4048-A34F-23EF26B67B1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2. Shapiro-Wilk test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F1D215F-0E0E-A74D-961A-D8B5A7C1ACC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95536" y="899220"/>
            <a:ext cx="3744662" cy="468161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Test of normality</a:t>
            </a:r>
          </a:p>
          <a:p>
            <a:endParaRPr lang="en-GB" dirty="0"/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74FC2AB7-7DD2-9D47-B7BF-D767F14F24B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600" r="2448" b="23095"/>
          <a:stretch/>
        </p:blipFill>
        <p:spPr>
          <a:xfrm>
            <a:off x="742159" y="2877053"/>
            <a:ext cx="3600400" cy="300033"/>
          </a:xfrm>
          <a:prstGeom prst="rect">
            <a:avLst/>
          </a:prstGeom>
        </p:spPr>
      </p:pic>
      <p:sp>
        <p:nvSpPr>
          <p:cNvPr id="33" name="Text Placeholder 2">
            <a:extLst>
              <a:ext uri="{FF2B5EF4-FFF2-40B4-BE49-F238E27FC236}">
                <a16:creationId xmlns:a16="http://schemas.microsoft.com/office/drawing/2014/main" id="{40BFB050-82FF-414A-A628-4C31BED3EA9E}"/>
              </a:ext>
            </a:extLst>
          </p:cNvPr>
          <p:cNvSpPr txBox="1">
            <a:spLocks/>
          </p:cNvSpPr>
          <p:nvPr/>
        </p:nvSpPr>
        <p:spPr>
          <a:xfrm>
            <a:off x="327211" y="2337669"/>
            <a:ext cx="3744662" cy="468161"/>
          </a:xfrm>
          <a:prstGeom prst="rect">
            <a:avLst/>
          </a:prstGeom>
        </p:spPr>
        <p:txBody>
          <a:bodyPr vert="horz"/>
          <a:lstStyle>
            <a:lvl1pPr marL="257175" indent="-25717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8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1pPr>
            <a:lvl2pPr marL="557213" indent="-214313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65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2pPr>
            <a:lvl3pPr marL="8572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5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3pPr>
            <a:lvl4pPr marL="12001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35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4pPr>
            <a:lvl5pPr marL="15430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2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dirty="0"/>
              <a:t>R code:</a:t>
            </a:r>
          </a:p>
          <a:p>
            <a:endParaRPr lang="en-GB" dirty="0"/>
          </a:p>
        </p:txBody>
      </p:sp>
      <p:sp>
        <p:nvSpPr>
          <p:cNvPr id="34" name="Text Placeholder 2">
            <a:extLst>
              <a:ext uri="{FF2B5EF4-FFF2-40B4-BE49-F238E27FC236}">
                <a16:creationId xmlns:a16="http://schemas.microsoft.com/office/drawing/2014/main" id="{6C7E2985-75AE-C348-AE61-39D3CD743C6C}"/>
              </a:ext>
            </a:extLst>
          </p:cNvPr>
          <p:cNvSpPr txBox="1">
            <a:spLocks/>
          </p:cNvSpPr>
          <p:nvPr/>
        </p:nvSpPr>
        <p:spPr>
          <a:xfrm>
            <a:off x="4077198" y="3161999"/>
            <a:ext cx="3744662" cy="468161"/>
          </a:xfrm>
          <a:prstGeom prst="rect">
            <a:avLst/>
          </a:prstGeom>
        </p:spPr>
        <p:txBody>
          <a:bodyPr vert="horz"/>
          <a:lstStyle>
            <a:lvl1pPr marL="257175" indent="-25717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8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1pPr>
            <a:lvl2pPr marL="557213" indent="-214313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65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2pPr>
            <a:lvl3pPr marL="8572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5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3pPr>
            <a:lvl4pPr marL="12001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35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4pPr>
            <a:lvl5pPr marL="15430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2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dirty="0"/>
              <a:t>R output:</a:t>
            </a:r>
          </a:p>
          <a:p>
            <a:endParaRPr lang="en-GB" dirty="0"/>
          </a:p>
        </p:txBody>
      </p:sp>
      <p:sp>
        <p:nvSpPr>
          <p:cNvPr id="36" name="Rounded Rectangle 35">
            <a:extLst>
              <a:ext uri="{FF2B5EF4-FFF2-40B4-BE49-F238E27FC236}">
                <a16:creationId xmlns:a16="http://schemas.microsoft.com/office/drawing/2014/main" id="{5397E791-5F52-9445-BCC7-1F30976C0BC0}"/>
              </a:ext>
            </a:extLst>
          </p:cNvPr>
          <p:cNvSpPr/>
          <p:nvPr/>
        </p:nvSpPr>
        <p:spPr>
          <a:xfrm>
            <a:off x="958183" y="3434250"/>
            <a:ext cx="1368152" cy="533369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accent2"/>
                </a:solidFill>
              </a:rPr>
              <a:t>Function to run test</a:t>
            </a:r>
          </a:p>
        </p:txBody>
      </p: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6529767E-543A-F44B-9466-957531FBECE2}"/>
              </a:ext>
            </a:extLst>
          </p:cNvPr>
          <p:cNvCxnSpPr>
            <a:cxnSpLocks/>
            <a:stCxn id="36" idx="0"/>
          </p:cNvCxnSpPr>
          <p:nvPr/>
        </p:nvCxnSpPr>
        <p:spPr>
          <a:xfrm flipV="1">
            <a:off x="1642259" y="3177086"/>
            <a:ext cx="0" cy="257164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F3B108F2-BAA1-AA4F-9CCD-1DBC548F6E49}"/>
              </a:ext>
            </a:extLst>
          </p:cNvPr>
          <p:cNvCxnSpPr>
            <a:cxnSpLocks/>
          </p:cNvCxnSpPr>
          <p:nvPr/>
        </p:nvCxnSpPr>
        <p:spPr>
          <a:xfrm>
            <a:off x="2830391" y="2679389"/>
            <a:ext cx="0" cy="247196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Rounded Rectangle 39">
            <a:extLst>
              <a:ext uri="{FF2B5EF4-FFF2-40B4-BE49-F238E27FC236}">
                <a16:creationId xmlns:a16="http://schemas.microsoft.com/office/drawing/2014/main" id="{5A94598F-E7B9-8D43-AFC8-BCA2EFF326C1}"/>
              </a:ext>
            </a:extLst>
          </p:cNvPr>
          <p:cNvSpPr/>
          <p:nvPr/>
        </p:nvSpPr>
        <p:spPr>
          <a:xfrm>
            <a:off x="2189307" y="2375401"/>
            <a:ext cx="1368152" cy="328106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err="1">
                <a:solidFill>
                  <a:schemeClr val="accent2"/>
                </a:solidFill>
              </a:rPr>
              <a:t>Dataframe</a:t>
            </a:r>
            <a:endParaRPr lang="en-GB" dirty="0">
              <a:solidFill>
                <a:schemeClr val="accent2"/>
              </a:solidFill>
            </a:endParaRPr>
          </a:p>
        </p:txBody>
      </p: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24A76026-0A1F-B04A-829E-90115723D5B2}"/>
              </a:ext>
            </a:extLst>
          </p:cNvPr>
          <p:cNvCxnSpPr>
            <a:cxnSpLocks/>
          </p:cNvCxnSpPr>
          <p:nvPr/>
        </p:nvCxnSpPr>
        <p:spPr>
          <a:xfrm flipV="1">
            <a:off x="3766495" y="3177782"/>
            <a:ext cx="0" cy="257164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7" name="Picture 46">
            <a:extLst>
              <a:ext uri="{FF2B5EF4-FFF2-40B4-BE49-F238E27FC236}">
                <a16:creationId xmlns:a16="http://schemas.microsoft.com/office/drawing/2014/main" id="{10F136D9-183C-B34C-B7B1-9C9AAFC000A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8786"/>
          <a:stretch/>
        </p:blipFill>
        <p:spPr>
          <a:xfrm>
            <a:off x="5661374" y="2519977"/>
            <a:ext cx="2944986" cy="1110183"/>
          </a:xfrm>
          <a:prstGeom prst="rect">
            <a:avLst/>
          </a:prstGeom>
        </p:spPr>
      </p:pic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07705644-A71D-AE44-BA3E-AE97EC74E538}"/>
              </a:ext>
            </a:extLst>
          </p:cNvPr>
          <p:cNvSpPr/>
          <p:nvPr/>
        </p:nvSpPr>
        <p:spPr>
          <a:xfrm>
            <a:off x="2983356" y="3417215"/>
            <a:ext cx="1734238" cy="575048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accent2"/>
                </a:solidFill>
              </a:rPr>
              <a:t>Dependent variable name</a:t>
            </a:r>
          </a:p>
        </p:txBody>
      </p:sp>
    </p:spTree>
    <p:extLst>
      <p:ext uri="{BB962C8B-B14F-4D97-AF65-F5344CB8AC3E}">
        <p14:creationId xmlns:p14="http://schemas.microsoft.com/office/powerpoint/2010/main" val="17403849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4" grpId="0"/>
      <p:bldP spid="36" grpId="0" animBg="1"/>
      <p:bldP spid="40" grpId="0" animBg="1"/>
      <p:bldP spid="4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10C177-B251-4048-A34F-23EF26B67B1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3. Shapiro-Wilk test - Interpretation </a:t>
            </a:r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C946983B-E367-B84A-8DFE-4271100FA4C6}"/>
              </a:ext>
            </a:extLst>
          </p:cNvPr>
          <p:cNvSpPr/>
          <p:nvPr/>
        </p:nvSpPr>
        <p:spPr>
          <a:xfrm>
            <a:off x="6356784" y="3715335"/>
            <a:ext cx="2321232" cy="1048942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chemeClr val="accent2"/>
                </a:solidFill>
              </a:rPr>
              <a:t>Parametric tests may be appropriate – proceed with other assumption checks</a:t>
            </a: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E02578B9-465B-2E4A-B0FF-1C158CC8D54D}"/>
              </a:ext>
            </a:extLst>
          </p:cNvPr>
          <p:cNvSpPr/>
          <p:nvPr/>
        </p:nvSpPr>
        <p:spPr>
          <a:xfrm>
            <a:off x="3765919" y="3701195"/>
            <a:ext cx="2321232" cy="518196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chemeClr val="accent2"/>
                </a:solidFill>
              </a:rPr>
              <a:t>Parametric tests not appropriate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87D773A2-5A50-4A45-87A0-1F3B06CB5883}"/>
              </a:ext>
            </a:extLst>
          </p:cNvPr>
          <p:cNvCxnSpPr>
            <a:stCxn id="7" idx="2"/>
            <a:endCxn id="10" idx="0"/>
          </p:cNvCxnSpPr>
          <p:nvPr/>
        </p:nvCxnSpPr>
        <p:spPr>
          <a:xfrm>
            <a:off x="4926535" y="2520356"/>
            <a:ext cx="0" cy="172727"/>
          </a:xfrm>
          <a:prstGeom prst="line">
            <a:avLst/>
          </a:prstGeom>
          <a:ln w="508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FAC025C-C9A5-F349-9162-6B5E6647F022}"/>
              </a:ext>
            </a:extLst>
          </p:cNvPr>
          <p:cNvCxnSpPr/>
          <p:nvPr/>
        </p:nvCxnSpPr>
        <p:spPr>
          <a:xfrm>
            <a:off x="4941951" y="3528468"/>
            <a:ext cx="0" cy="172727"/>
          </a:xfrm>
          <a:prstGeom prst="line">
            <a:avLst/>
          </a:prstGeom>
          <a:ln w="508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9D81B4AF-1FAB-F24A-A410-26182424825F}"/>
              </a:ext>
            </a:extLst>
          </p:cNvPr>
          <p:cNvCxnSpPr>
            <a:cxnSpLocks/>
          </p:cNvCxnSpPr>
          <p:nvPr/>
        </p:nvCxnSpPr>
        <p:spPr>
          <a:xfrm>
            <a:off x="4941951" y="4205251"/>
            <a:ext cx="0" cy="360040"/>
          </a:xfrm>
          <a:prstGeom prst="line">
            <a:avLst/>
          </a:prstGeom>
          <a:ln w="508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DCE72FC7-4D62-5849-B245-D96BE4DBDF87}"/>
              </a:ext>
            </a:extLst>
          </p:cNvPr>
          <p:cNvSpPr/>
          <p:nvPr/>
        </p:nvSpPr>
        <p:spPr>
          <a:xfrm>
            <a:off x="3782895" y="4419410"/>
            <a:ext cx="2321232" cy="518196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chemeClr val="accent2"/>
                </a:solidFill>
              </a:rPr>
              <a:t>Consider non-parametric  tests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2A8E45B7-7496-4548-AAFB-567230C74287}"/>
              </a:ext>
            </a:extLst>
          </p:cNvPr>
          <p:cNvCxnSpPr/>
          <p:nvPr/>
        </p:nvCxnSpPr>
        <p:spPr>
          <a:xfrm>
            <a:off x="7534239" y="2520356"/>
            <a:ext cx="0" cy="172727"/>
          </a:xfrm>
          <a:prstGeom prst="line">
            <a:avLst/>
          </a:prstGeom>
          <a:ln w="508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CF1024A3-E454-1849-AC6D-9919F7DB3634}"/>
              </a:ext>
            </a:extLst>
          </p:cNvPr>
          <p:cNvCxnSpPr/>
          <p:nvPr/>
        </p:nvCxnSpPr>
        <p:spPr>
          <a:xfrm>
            <a:off x="7534239" y="3528468"/>
            <a:ext cx="0" cy="172727"/>
          </a:xfrm>
          <a:prstGeom prst="line">
            <a:avLst/>
          </a:prstGeom>
          <a:ln w="508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776D8964-56E3-AC48-9A94-24832D9C1D4F}"/>
              </a:ext>
            </a:extLst>
          </p:cNvPr>
          <p:cNvCxnSpPr>
            <a:cxnSpLocks/>
            <a:endCxn id="7" idx="0"/>
          </p:cNvCxnSpPr>
          <p:nvPr/>
        </p:nvCxnSpPr>
        <p:spPr>
          <a:xfrm flipH="1">
            <a:off x="4926535" y="1964075"/>
            <a:ext cx="1288646" cy="194376"/>
          </a:xfrm>
          <a:prstGeom prst="line">
            <a:avLst/>
          </a:prstGeom>
          <a:ln w="508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A5AA26F2-1C8B-A544-90F0-F0AEAF532432}"/>
              </a:ext>
            </a:extLst>
          </p:cNvPr>
          <p:cNvCxnSpPr>
            <a:cxnSpLocks/>
            <a:endCxn id="8" idx="0"/>
          </p:cNvCxnSpPr>
          <p:nvPr/>
        </p:nvCxnSpPr>
        <p:spPr>
          <a:xfrm>
            <a:off x="6207152" y="1957374"/>
            <a:ext cx="1296673" cy="201077"/>
          </a:xfrm>
          <a:prstGeom prst="line">
            <a:avLst/>
          </a:prstGeom>
          <a:ln w="508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149E3BCB-B32E-234C-8649-A6F943CA2FAB}"/>
              </a:ext>
            </a:extLst>
          </p:cNvPr>
          <p:cNvSpPr/>
          <p:nvPr/>
        </p:nvSpPr>
        <p:spPr>
          <a:xfrm>
            <a:off x="4860032" y="1419622"/>
            <a:ext cx="2808312" cy="551516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chemeClr val="accent2"/>
                </a:solidFill>
              </a:rPr>
              <a:t>Conduct Shapiro-Wilk test in R and obtain p-value</a:t>
            </a: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A9E98C59-25F6-B34F-B311-B5A5366BE0E3}"/>
              </a:ext>
            </a:extLst>
          </p:cNvPr>
          <p:cNvSpPr/>
          <p:nvPr/>
        </p:nvSpPr>
        <p:spPr>
          <a:xfrm>
            <a:off x="3765919" y="2158451"/>
            <a:ext cx="2321232" cy="361905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i="1" dirty="0">
                <a:solidFill>
                  <a:schemeClr val="accent2"/>
                </a:solidFill>
              </a:rPr>
              <a:t>p</a:t>
            </a:r>
            <a:r>
              <a:rPr lang="en-GB" sz="1600" dirty="0">
                <a:solidFill>
                  <a:schemeClr val="accent2"/>
                </a:solidFill>
              </a:rPr>
              <a:t> ≤ .05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83951761-F4C9-DD43-BFB3-DB738012F6A2}"/>
              </a:ext>
            </a:extLst>
          </p:cNvPr>
          <p:cNvSpPr/>
          <p:nvPr/>
        </p:nvSpPr>
        <p:spPr>
          <a:xfrm>
            <a:off x="6343209" y="2158451"/>
            <a:ext cx="2321232" cy="361905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i="1" dirty="0">
                <a:solidFill>
                  <a:schemeClr val="accent2"/>
                </a:solidFill>
              </a:rPr>
              <a:t>p</a:t>
            </a:r>
            <a:r>
              <a:rPr lang="en-GB" sz="1600" dirty="0">
                <a:solidFill>
                  <a:schemeClr val="accent2"/>
                </a:solidFill>
              </a:rPr>
              <a:t> &gt; .05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4773BE4B-06B6-474D-A31D-8914CBCFFE03}"/>
              </a:ext>
            </a:extLst>
          </p:cNvPr>
          <p:cNvSpPr/>
          <p:nvPr/>
        </p:nvSpPr>
        <p:spPr>
          <a:xfrm>
            <a:off x="3765919" y="2693083"/>
            <a:ext cx="2321232" cy="867717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chemeClr val="accent2"/>
                </a:solidFill>
              </a:rPr>
              <a:t>Data is NOT assumed to come from a normally distributed population</a:t>
            </a: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EAAB46DD-D8BE-F94E-BBCB-8597A637D2D2}"/>
              </a:ext>
            </a:extLst>
          </p:cNvPr>
          <p:cNvSpPr/>
          <p:nvPr/>
        </p:nvSpPr>
        <p:spPr>
          <a:xfrm>
            <a:off x="6356784" y="2693083"/>
            <a:ext cx="2321232" cy="867717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chemeClr val="accent2"/>
                </a:solidFill>
              </a:rPr>
              <a:t>Data is assumed to come from a normally distributed population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531194BB-901E-8D49-9173-9A22FD6C62E3}"/>
              </a:ext>
            </a:extLst>
          </p:cNvPr>
          <p:cNvSpPr/>
          <p:nvPr/>
        </p:nvSpPr>
        <p:spPr>
          <a:xfrm>
            <a:off x="251261" y="2330375"/>
            <a:ext cx="3096344" cy="2664296"/>
          </a:xfrm>
          <a:prstGeom prst="roundRect">
            <a:avLst/>
          </a:prstGeom>
          <a:solidFill>
            <a:schemeClr val="accent2"/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Null hypothesis: Data came from a normally distributed population </a:t>
            </a:r>
          </a:p>
          <a:p>
            <a:pPr algn="ctr"/>
            <a:endParaRPr lang="en-GB" dirty="0">
              <a:solidFill>
                <a:schemeClr val="bg1"/>
              </a:solidFill>
            </a:endParaRPr>
          </a:p>
          <a:p>
            <a:pPr algn="ctr"/>
            <a:r>
              <a:rPr lang="en-GB" dirty="0">
                <a:solidFill>
                  <a:schemeClr val="bg1"/>
                </a:solidFill>
              </a:rPr>
              <a:t>Alternative hypothesis: Data did not come from a normally distributed population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E0A69746-C4BE-A143-B7E0-DF3E30ACC0E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6859" b="8786"/>
          <a:stretch/>
        </p:blipFill>
        <p:spPr>
          <a:xfrm>
            <a:off x="374525" y="1356427"/>
            <a:ext cx="2944986" cy="783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28266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6" grpId="0" animBg="1"/>
      <p:bldP spid="21" grpId="0" animBg="1"/>
      <p:bldP spid="7" grpId="0" animBg="1"/>
      <p:bldP spid="8" grpId="0" animBg="1"/>
      <p:bldP spid="10" grpId="0" animBg="1"/>
      <p:bldP spid="9" grpId="0" animBg="1"/>
      <p:bldP spid="2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7B5867-75C1-0843-B52E-CBB11CBA1FC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Which approach is better?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33D0984-F1FB-A946-B05C-FCBFA95600E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Shapiro-Wilk – less subjective, </a:t>
            </a:r>
            <a:r>
              <a:rPr lang="en-GB" b="1" dirty="0"/>
              <a:t>but</a:t>
            </a:r>
            <a:r>
              <a:rPr lang="en-GB" dirty="0"/>
              <a:t> likely to give significant p-values (i.e. deviations from normality) frequently with large sample sizes</a:t>
            </a:r>
          </a:p>
          <a:p>
            <a:endParaRPr lang="en-GB" dirty="0"/>
          </a:p>
          <a:p>
            <a:r>
              <a:rPr lang="en-GB" dirty="0"/>
              <a:t>Consider both outcomes together</a:t>
            </a:r>
          </a:p>
          <a:p>
            <a:endParaRPr lang="en-GB" dirty="0"/>
          </a:p>
          <a:p>
            <a:r>
              <a:rPr lang="en-GB" dirty="0"/>
              <a:t>As a general rule of thumb:</a:t>
            </a:r>
          </a:p>
          <a:p>
            <a:pPr marL="300038" lvl="1" indent="0">
              <a:buNone/>
            </a:pPr>
            <a:r>
              <a:rPr lang="en-GB" sz="1800" dirty="0">
                <a:sym typeface="Wingdings" pitchFamily="2" charset="2"/>
              </a:rPr>
              <a:t> I</a:t>
            </a:r>
            <a:r>
              <a:rPr lang="en-GB" sz="1800" dirty="0"/>
              <a:t>f the group sample size is &lt;50, rely more on the Shapiro-Wilk test</a:t>
            </a:r>
          </a:p>
          <a:p>
            <a:pPr marL="300038" lvl="1" indent="0">
              <a:buNone/>
            </a:pPr>
            <a:r>
              <a:rPr lang="en-GB" sz="1800" dirty="0">
                <a:sym typeface="Wingdings" pitchFamily="2" charset="2"/>
              </a:rPr>
              <a:t> If group sample size &gt;50, rely more on Q-Q plot</a:t>
            </a:r>
            <a:endParaRPr lang="en-GB" sz="1800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416866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D77532-5AF7-FB45-812F-7E6A0622EFE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An example</a:t>
            </a:r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809D8E3C-91F7-AC48-B768-234501E68B25}"/>
              </a:ext>
            </a:extLst>
          </p:cNvPr>
          <p:cNvSpPr/>
          <p:nvPr/>
        </p:nvSpPr>
        <p:spPr>
          <a:xfrm>
            <a:off x="536992" y="1699895"/>
            <a:ext cx="4148302" cy="2710857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accent2"/>
                </a:solidFill>
              </a:rPr>
              <a:t>You are a researcher interested in smoking behaviours. You develop an intervention to encourage people to stop smoking. </a:t>
            </a:r>
          </a:p>
          <a:p>
            <a:pPr algn="ctr"/>
            <a:endParaRPr lang="en-GB" dirty="0">
              <a:solidFill>
                <a:schemeClr val="accent2"/>
              </a:solidFill>
            </a:endParaRPr>
          </a:p>
          <a:p>
            <a:pPr algn="ctr"/>
            <a:r>
              <a:rPr lang="en-GB" dirty="0">
                <a:solidFill>
                  <a:schemeClr val="accent2"/>
                </a:solidFill>
              </a:rPr>
              <a:t>You are interested in whether individuals in the intervention group smoke less cigarettes than individuals in the control group one week later.</a:t>
            </a:r>
          </a:p>
        </p:txBody>
      </p:sp>
      <p:pic>
        <p:nvPicPr>
          <p:cNvPr id="9" name="Picture 6" descr="Leaflet Printing - Brochure Clipart - Full Size Clipart (#3228618) -  PinClipart">
            <a:extLst>
              <a:ext uri="{FF2B5EF4-FFF2-40B4-BE49-F238E27FC236}">
                <a16:creationId xmlns:a16="http://schemas.microsoft.com/office/drawing/2014/main" id="{87355668-9223-9148-92C8-7A5EDD9C89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2067694"/>
            <a:ext cx="843558" cy="8435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44EA2C0-8E47-B440-B60B-749B2BF6ADDC}"/>
              </a:ext>
            </a:extLst>
          </p:cNvPr>
          <p:cNvSpPr txBox="1"/>
          <p:nvPr/>
        </p:nvSpPr>
        <p:spPr>
          <a:xfrm>
            <a:off x="40193" y="-1045029"/>
            <a:ext cx="184731" cy="369332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txBody>
          <a:bodyPr wrap="none" rtlCol="0">
            <a:spAutoFit/>
          </a:bodyPr>
          <a:lstStyle/>
          <a:p>
            <a:endParaRPr lang="en-GB" dirty="0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6588016D-CCC3-584C-B15D-77DDC5AB2E89}"/>
              </a:ext>
            </a:extLst>
          </p:cNvPr>
          <p:cNvGrpSpPr/>
          <p:nvPr/>
        </p:nvGrpSpPr>
        <p:grpSpPr>
          <a:xfrm>
            <a:off x="5796136" y="3683702"/>
            <a:ext cx="843558" cy="843558"/>
            <a:chOff x="6012160" y="2715767"/>
            <a:chExt cx="843558" cy="843558"/>
          </a:xfrm>
        </p:grpSpPr>
        <p:pic>
          <p:nvPicPr>
            <p:cNvPr id="4102" name="Picture 6" descr="Leaflet Printing - Brochure Clipart - Full Size Clipart (#3228618) -  PinClipart">
              <a:extLst>
                <a:ext uri="{FF2B5EF4-FFF2-40B4-BE49-F238E27FC236}">
                  <a16:creationId xmlns:a16="http://schemas.microsoft.com/office/drawing/2014/main" id="{339ED2FE-536D-8C4B-A81C-56C52C3CBB8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12160" y="2715767"/>
              <a:ext cx="843558" cy="84355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3D882F11-CC00-DE42-91E9-B73509F8A1CE}"/>
                </a:ext>
              </a:extLst>
            </p:cNvPr>
            <p:cNvCxnSpPr/>
            <p:nvPr/>
          </p:nvCxnSpPr>
          <p:spPr>
            <a:xfrm>
              <a:off x="6012160" y="2715767"/>
              <a:ext cx="843558" cy="843558"/>
            </a:xfrm>
            <a:prstGeom prst="line">
              <a:avLst/>
            </a:prstGeom>
            <a:ln w="762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3457DB40-834E-4041-9503-98184199DAD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012160" y="2745032"/>
              <a:ext cx="843558" cy="814293"/>
            </a:xfrm>
            <a:prstGeom prst="line">
              <a:avLst/>
            </a:prstGeom>
            <a:ln w="762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705942F1-B2A2-3247-B1D2-DE3AF8258BDE}"/>
              </a:ext>
            </a:extLst>
          </p:cNvPr>
          <p:cNvSpPr txBox="1"/>
          <p:nvPr/>
        </p:nvSpPr>
        <p:spPr>
          <a:xfrm>
            <a:off x="5562259" y="1644411"/>
            <a:ext cx="151216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Intervention: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3042B33-E9B9-064B-9B70-B4D64BCEABAD}"/>
              </a:ext>
            </a:extLst>
          </p:cNvPr>
          <p:cNvSpPr txBox="1"/>
          <p:nvPr/>
        </p:nvSpPr>
        <p:spPr>
          <a:xfrm>
            <a:off x="5562259" y="3299738"/>
            <a:ext cx="151216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dirty="0"/>
              <a:t>Control: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165D8582-AFCE-3748-B5DB-9098B12D548A}"/>
              </a:ext>
            </a:extLst>
          </p:cNvPr>
          <p:cNvCxnSpPr>
            <a:cxnSpLocks/>
          </p:cNvCxnSpPr>
          <p:nvPr/>
        </p:nvCxnSpPr>
        <p:spPr>
          <a:xfrm>
            <a:off x="6851271" y="2655167"/>
            <a:ext cx="864096" cy="400157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152B8410-7C61-4843-9743-299B247DC0FA}"/>
              </a:ext>
            </a:extLst>
          </p:cNvPr>
          <p:cNvCxnSpPr>
            <a:cxnSpLocks/>
          </p:cNvCxnSpPr>
          <p:nvPr/>
        </p:nvCxnSpPr>
        <p:spPr>
          <a:xfrm flipV="1">
            <a:off x="6851271" y="3237544"/>
            <a:ext cx="872480" cy="505243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104" name="Picture 8" descr="Pack of cigarettes Royalty Free Vector Image - VectorStock">
            <a:extLst>
              <a:ext uri="{FF2B5EF4-FFF2-40B4-BE49-F238E27FC236}">
                <a16:creationId xmlns:a16="http://schemas.microsoft.com/office/drawing/2014/main" id="{01BDF660-0FB1-904A-81A6-846F7A716B4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88" t="8000" r="12648" b="17800"/>
          <a:stretch/>
        </p:blipFill>
        <p:spPr bwMode="auto">
          <a:xfrm>
            <a:off x="7750536" y="2461658"/>
            <a:ext cx="1008112" cy="1187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50440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22" grpId="0"/>
      <p:bldP spid="2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6D1C25-60BF-644E-8583-DC2A01299D2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The data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F144457-0E88-D940-A3BE-91F1ED3F5880}"/>
              </a:ext>
            </a:extLst>
          </p:cNvPr>
          <p:cNvSpPr txBox="1"/>
          <p:nvPr/>
        </p:nvSpPr>
        <p:spPr>
          <a:xfrm>
            <a:off x="395536" y="1275606"/>
            <a:ext cx="835292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dirty="0"/>
              <a:t>Does a cigarettes intervention (intervention vs control) affect the number of cigarettes consumed?</a:t>
            </a:r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4839FE92-5C76-654B-ACDA-58CDF62DE6B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0244240"/>
              </p:ext>
            </p:extLst>
          </p:nvPr>
        </p:nvGraphicFramePr>
        <p:xfrm>
          <a:off x="5443110" y="2361275"/>
          <a:ext cx="2808312" cy="2448270"/>
        </p:xfrm>
        <a:graphic>
          <a:graphicData uri="http://schemas.openxmlformats.org/drawingml/2006/table">
            <a:tbl>
              <a:tblPr>
                <a:tableStyleId>{8A107856-5554-42FB-B03E-39F5DBC370BA}</a:tableStyleId>
              </a:tblPr>
              <a:tblGrid>
                <a:gridCol w="1404156">
                  <a:extLst>
                    <a:ext uri="{9D8B030D-6E8A-4147-A177-3AD203B41FA5}">
                      <a16:colId xmlns:a16="http://schemas.microsoft.com/office/drawing/2014/main" val="3117295058"/>
                    </a:ext>
                  </a:extLst>
                </a:gridCol>
                <a:gridCol w="1404156">
                  <a:extLst>
                    <a:ext uri="{9D8B030D-6E8A-4147-A177-3AD203B41FA5}">
                      <a16:colId xmlns:a16="http://schemas.microsoft.com/office/drawing/2014/main" val="1879438284"/>
                    </a:ext>
                  </a:extLst>
                </a:gridCol>
              </a:tblGrid>
              <a:tr h="40804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Group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Frequency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137025754"/>
                  </a:ext>
                </a:extLst>
              </a:tr>
              <a:tr h="40804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Control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162013455"/>
                  </a:ext>
                </a:extLst>
              </a:tr>
              <a:tr h="40804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Control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447247464"/>
                  </a:ext>
                </a:extLst>
              </a:tr>
              <a:tr h="40804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Control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60653250"/>
                  </a:ext>
                </a:extLst>
              </a:tr>
              <a:tr h="40804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Control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476028729"/>
                  </a:ext>
                </a:extLst>
              </a:tr>
              <a:tr h="40804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Control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787166969"/>
                  </a:ext>
                </a:extLst>
              </a:tr>
            </a:tbl>
          </a:graphicData>
        </a:graphic>
      </p:graphicFrame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13AE3DC6-DCA8-C043-AB5D-521B6CC45CE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8374332"/>
              </p:ext>
            </p:extLst>
          </p:nvPr>
        </p:nvGraphicFramePr>
        <p:xfrm>
          <a:off x="1187624" y="2358104"/>
          <a:ext cx="3096344" cy="2439480"/>
        </p:xfrm>
        <a:graphic>
          <a:graphicData uri="http://schemas.openxmlformats.org/drawingml/2006/table">
            <a:tbl>
              <a:tblPr>
                <a:tableStyleId>{8A107856-5554-42FB-B03E-39F5DBC370BA}</a:tableStyleId>
              </a:tblPr>
              <a:tblGrid>
                <a:gridCol w="1548172">
                  <a:extLst>
                    <a:ext uri="{9D8B030D-6E8A-4147-A177-3AD203B41FA5}">
                      <a16:colId xmlns:a16="http://schemas.microsoft.com/office/drawing/2014/main" val="3408877758"/>
                    </a:ext>
                  </a:extLst>
                </a:gridCol>
                <a:gridCol w="1548172">
                  <a:extLst>
                    <a:ext uri="{9D8B030D-6E8A-4147-A177-3AD203B41FA5}">
                      <a16:colId xmlns:a16="http://schemas.microsoft.com/office/drawing/2014/main" val="2218829922"/>
                    </a:ext>
                  </a:extLst>
                </a:gridCol>
              </a:tblGrid>
              <a:tr h="40658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Group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Frequency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533848438"/>
                  </a:ext>
                </a:extLst>
              </a:tr>
              <a:tr h="40658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Intervention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327900911"/>
                  </a:ext>
                </a:extLst>
              </a:tr>
              <a:tr h="40658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Intervention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487935346"/>
                  </a:ext>
                </a:extLst>
              </a:tr>
              <a:tr h="40658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Intervention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1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64508823"/>
                  </a:ext>
                </a:extLst>
              </a:tr>
              <a:tr h="40658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Intervention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0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419919109"/>
                  </a:ext>
                </a:extLst>
              </a:tr>
              <a:tr h="40658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Intervention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271072581"/>
                  </a:ext>
                </a:extLst>
              </a:tr>
            </a:tbl>
          </a:graphicData>
        </a:graphic>
      </p:graphicFrame>
      <p:sp>
        <p:nvSpPr>
          <p:cNvPr id="13" name="Rectangle 12">
            <a:extLst>
              <a:ext uri="{FF2B5EF4-FFF2-40B4-BE49-F238E27FC236}">
                <a16:creationId xmlns:a16="http://schemas.microsoft.com/office/drawing/2014/main" id="{98FAD912-578E-6F47-BB52-175350E335ED}"/>
              </a:ext>
            </a:extLst>
          </p:cNvPr>
          <p:cNvSpPr/>
          <p:nvPr/>
        </p:nvSpPr>
        <p:spPr>
          <a:xfrm>
            <a:off x="421271" y="1985417"/>
            <a:ext cx="1080120" cy="100811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1" name="Picture 6" descr="Leaflet Printing - Brochure Clipart - Full Size Clipart (#3228618) -  PinClipart">
            <a:extLst>
              <a:ext uri="{FF2B5EF4-FFF2-40B4-BE49-F238E27FC236}">
                <a16:creationId xmlns:a16="http://schemas.microsoft.com/office/drawing/2014/main" id="{B9486EE4-BFA2-A147-ACCF-6E314A5A1D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067694"/>
            <a:ext cx="843558" cy="8435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4FB935B8-CE66-0A49-9D15-02C49D2AE50D}"/>
              </a:ext>
            </a:extLst>
          </p:cNvPr>
          <p:cNvSpPr/>
          <p:nvPr/>
        </p:nvSpPr>
        <p:spPr>
          <a:xfrm>
            <a:off x="4608006" y="2067694"/>
            <a:ext cx="1080120" cy="100811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E974F900-2976-B640-B27C-4CF5909D5431}"/>
              </a:ext>
            </a:extLst>
          </p:cNvPr>
          <p:cNvGrpSpPr/>
          <p:nvPr/>
        </p:nvGrpSpPr>
        <p:grpSpPr>
          <a:xfrm>
            <a:off x="4726287" y="2129971"/>
            <a:ext cx="843558" cy="843558"/>
            <a:chOff x="6012160" y="2715767"/>
            <a:chExt cx="843558" cy="843558"/>
          </a:xfrm>
        </p:grpSpPr>
        <p:pic>
          <p:nvPicPr>
            <p:cNvPr id="16" name="Picture 6" descr="Leaflet Printing - Brochure Clipart - Full Size Clipart (#3228618) -  PinClipart">
              <a:extLst>
                <a:ext uri="{FF2B5EF4-FFF2-40B4-BE49-F238E27FC236}">
                  <a16:creationId xmlns:a16="http://schemas.microsoft.com/office/drawing/2014/main" id="{FC74193C-F23C-3946-9E9A-60867D4335A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12160" y="2715767"/>
              <a:ext cx="843558" cy="84355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D041F4F0-F44E-C94B-A34F-C9F3FF4B95E1}"/>
                </a:ext>
              </a:extLst>
            </p:cNvPr>
            <p:cNvCxnSpPr/>
            <p:nvPr/>
          </p:nvCxnSpPr>
          <p:spPr>
            <a:xfrm>
              <a:off x="6012160" y="2715767"/>
              <a:ext cx="843558" cy="843558"/>
            </a:xfrm>
            <a:prstGeom prst="line">
              <a:avLst/>
            </a:prstGeom>
            <a:ln w="762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9D2F6C28-2274-B84F-B0E7-6103B62BE68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012160" y="2745032"/>
              <a:ext cx="843558" cy="814293"/>
            </a:xfrm>
            <a:prstGeom prst="line">
              <a:avLst/>
            </a:prstGeom>
            <a:ln w="762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2316319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Custom 1">
      <a:dk1>
        <a:srgbClr val="8C0E1D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D52B1E"/>
      </a:hlink>
      <a:folHlink>
        <a:srgbClr val="D52B1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lide 2: Text Only">
  <a:themeElements>
    <a:clrScheme name="Custom 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D52B1E"/>
      </a:hlink>
      <a:folHlink>
        <a:srgbClr val="D52B1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47709</TotalTime>
  <Words>528</Words>
  <Application>Microsoft Macintosh PowerPoint</Application>
  <PresentationFormat>On-screen Show (16:9)</PresentationFormat>
  <Paragraphs>99</Paragraphs>
  <Slides>13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Arial</vt:lpstr>
      <vt:lpstr>Calibri</vt:lpstr>
      <vt:lpstr>Office Theme</vt:lpstr>
      <vt:lpstr>Slide 2: Text Only</vt:lpstr>
      <vt:lpstr>Part 2</vt:lpstr>
      <vt:lpstr>How do we assess normality in designs with two independent groups?</vt:lpstr>
      <vt:lpstr>1. Q-Q plots</vt:lpstr>
      <vt:lpstr>1. Quantile-Quantile plots (Q-Q plots)</vt:lpstr>
      <vt:lpstr>2. Shapiro-Wilk test </vt:lpstr>
      <vt:lpstr>3. Shapiro-Wilk test - Interpretation </vt:lpstr>
      <vt:lpstr>Which approach is better?</vt:lpstr>
      <vt:lpstr>An example</vt:lpstr>
      <vt:lpstr>The data</vt:lpstr>
      <vt:lpstr>Does the data meet the normality assumption? Intervention group</vt:lpstr>
      <vt:lpstr>Does the data meet the normality assumption? Intervention group</vt:lpstr>
      <vt:lpstr>Repeat for the control group</vt:lpstr>
      <vt:lpstr>Data for at least one group does not meet the normality assumption. Now what?!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wendy.gallagher</dc:creator>
  <cp:lastModifiedBy>Amy Atkinson</cp:lastModifiedBy>
  <cp:revision>1770</cp:revision>
  <cp:lastPrinted>2021-11-16T20:13:28Z</cp:lastPrinted>
  <dcterms:created xsi:type="dcterms:W3CDTF">2011-10-31T13:04:17Z</dcterms:created>
  <dcterms:modified xsi:type="dcterms:W3CDTF">2022-02-15T13:59:18Z</dcterms:modified>
</cp:coreProperties>
</file>