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351" r:id="rId3"/>
    <p:sldId id="357" r:id="rId4"/>
    <p:sldId id="301" r:id="rId5"/>
    <p:sldId id="369" r:id="rId6"/>
    <p:sldId id="370" r:id="rId7"/>
    <p:sldId id="300" r:id="rId8"/>
    <p:sldId id="387" r:id="rId9"/>
    <p:sldId id="302" r:id="rId10"/>
    <p:sldId id="385" r:id="rId11"/>
    <p:sldId id="303" r:id="rId12"/>
    <p:sldId id="305" r:id="rId13"/>
    <p:sldId id="372" r:id="rId14"/>
    <p:sldId id="373" r:id="rId15"/>
    <p:sldId id="374" r:id="rId16"/>
    <p:sldId id="375" r:id="rId17"/>
    <p:sldId id="376" r:id="rId18"/>
    <p:sldId id="377" r:id="rId19"/>
    <p:sldId id="378" r:id="rId20"/>
    <p:sldId id="379" r:id="rId21"/>
    <p:sldId id="368" r:id="rId22"/>
    <p:sldId id="386" r:id="rId23"/>
    <p:sldId id="267" r:id="rId24"/>
  </p:sldIdLst>
  <p:sldSz cx="9144000" cy="5143500" type="screen16x9"/>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3429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685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0287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1714500" algn="l" defTabSz="6858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057400" algn="l" defTabSz="6858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2400300" algn="l" defTabSz="6858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2743200" algn="l" defTabSz="6858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620"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A0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958" autoAdjust="0"/>
    <p:restoredTop sz="88491" autoAdjust="0"/>
  </p:normalViewPr>
  <p:slideViewPr>
    <p:cSldViewPr>
      <p:cViewPr varScale="1">
        <p:scale>
          <a:sx n="114" d="100"/>
          <a:sy n="114" d="100"/>
        </p:scale>
        <p:origin x="160" y="368"/>
      </p:cViewPr>
      <p:guideLst>
        <p:guide orient="horz" pos="1620"/>
        <p:guide pos="6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5AD4539-F3A8-1A46-9D98-367A60C5BE22}"/>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GB"/>
          </a:p>
        </p:txBody>
      </p:sp>
      <p:sp>
        <p:nvSpPr>
          <p:cNvPr id="3" name="Date Placeholder 2">
            <a:extLst>
              <a:ext uri="{FF2B5EF4-FFF2-40B4-BE49-F238E27FC236}">
                <a16:creationId xmlns:a16="http://schemas.microsoft.com/office/drawing/2014/main" id="{6C52CE01-406A-6B48-B1F1-BA3F9519A03C}"/>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6902E08C-DBE4-7148-A414-2A19542BC41A}" type="datetimeFigureOut">
              <a:rPr lang="en-GB"/>
              <a:pPr>
                <a:defRPr/>
              </a:pPr>
              <a:t>23/02/2022</a:t>
            </a:fld>
            <a:endParaRPr lang="en-GB"/>
          </a:p>
        </p:txBody>
      </p:sp>
      <p:sp>
        <p:nvSpPr>
          <p:cNvPr id="4" name="Slide Image Placeholder 3">
            <a:extLst>
              <a:ext uri="{FF2B5EF4-FFF2-40B4-BE49-F238E27FC236}">
                <a16:creationId xmlns:a16="http://schemas.microsoft.com/office/drawing/2014/main" id="{9B26B43F-31B4-754C-9D2E-A96461FD3F64}"/>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4B420F56-5F34-7847-BB09-13D90FFB9C3E}"/>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5D47666F-3A33-4B4D-A0D4-D24F01F27E7C}"/>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GB"/>
          </a:p>
        </p:txBody>
      </p:sp>
      <p:sp>
        <p:nvSpPr>
          <p:cNvPr id="7" name="Slide Number Placeholder 6">
            <a:extLst>
              <a:ext uri="{FF2B5EF4-FFF2-40B4-BE49-F238E27FC236}">
                <a16:creationId xmlns:a16="http://schemas.microsoft.com/office/drawing/2014/main" id="{4A6C0239-56E6-F941-87D1-7E74F6F00938}"/>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6FF65036-3491-FE44-A515-E507FD9E19A5}"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42900" algn="l" rtl="0" eaLnBrk="0" fontAlgn="base" hangingPunct="0">
      <a:spcBef>
        <a:spcPct val="30000"/>
      </a:spcBef>
      <a:spcAft>
        <a:spcPct val="0"/>
      </a:spcAft>
      <a:defRPr sz="900" kern="1200">
        <a:solidFill>
          <a:schemeClr val="tx1"/>
        </a:solidFill>
        <a:latin typeface="+mn-lt"/>
        <a:ea typeface="+mn-ea"/>
        <a:cs typeface="+mn-cs"/>
      </a:defRPr>
    </a:lvl2pPr>
    <a:lvl3pPr marL="685800" algn="l" rtl="0" eaLnBrk="0" fontAlgn="base" hangingPunct="0">
      <a:spcBef>
        <a:spcPct val="30000"/>
      </a:spcBef>
      <a:spcAft>
        <a:spcPct val="0"/>
      </a:spcAft>
      <a:defRPr sz="900" kern="1200">
        <a:solidFill>
          <a:schemeClr val="tx1"/>
        </a:solidFill>
        <a:latin typeface="+mn-lt"/>
        <a:ea typeface="+mn-ea"/>
        <a:cs typeface="+mn-cs"/>
      </a:defRPr>
    </a:lvl3pPr>
    <a:lvl4pPr marL="1028700" algn="l" rtl="0" eaLnBrk="0" fontAlgn="base" hangingPunct="0">
      <a:spcBef>
        <a:spcPct val="30000"/>
      </a:spcBef>
      <a:spcAft>
        <a:spcPct val="0"/>
      </a:spcAft>
      <a:defRPr sz="900" kern="1200">
        <a:solidFill>
          <a:schemeClr val="tx1"/>
        </a:solidFill>
        <a:latin typeface="+mn-lt"/>
        <a:ea typeface="+mn-ea"/>
        <a:cs typeface="+mn-cs"/>
      </a:defRPr>
    </a:lvl4pPr>
    <a:lvl5pPr marL="1371600" algn="l"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FF65036-3491-FE44-A515-E507FD9E19A5}" type="slidenum">
              <a:rPr lang="en-GB" altLang="en-US" smtClean="0"/>
              <a:pPr/>
              <a:t>3</a:t>
            </a:fld>
            <a:endParaRPr lang="en-GB" altLang="en-US"/>
          </a:p>
        </p:txBody>
      </p:sp>
    </p:spTree>
    <p:extLst>
      <p:ext uri="{BB962C8B-B14F-4D97-AF65-F5344CB8AC3E}">
        <p14:creationId xmlns:p14="http://schemas.microsoft.com/office/powerpoint/2010/main" val="2872149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FF65036-3491-FE44-A515-E507FD9E19A5}" type="slidenum">
              <a:rPr lang="en-GB" altLang="en-US" smtClean="0"/>
              <a:pPr/>
              <a:t>11</a:t>
            </a:fld>
            <a:endParaRPr lang="en-GB" altLang="en-US"/>
          </a:p>
        </p:txBody>
      </p:sp>
    </p:spTree>
    <p:extLst>
      <p:ext uri="{BB962C8B-B14F-4D97-AF65-F5344CB8AC3E}">
        <p14:creationId xmlns:p14="http://schemas.microsoft.com/office/powerpoint/2010/main" val="1754303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FF65036-3491-FE44-A515-E507FD9E19A5}" type="slidenum">
              <a:rPr lang="en-GB" altLang="en-US" smtClean="0"/>
              <a:pPr/>
              <a:t>13</a:t>
            </a:fld>
            <a:endParaRPr lang="en-GB" altLang="en-US"/>
          </a:p>
        </p:txBody>
      </p:sp>
    </p:spTree>
    <p:extLst>
      <p:ext uri="{BB962C8B-B14F-4D97-AF65-F5344CB8AC3E}">
        <p14:creationId xmlns:p14="http://schemas.microsoft.com/office/powerpoint/2010/main" val="3174215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FF65036-3491-FE44-A515-E507FD9E19A5}" type="slidenum">
              <a:rPr lang="en-GB" altLang="en-US" smtClean="0"/>
              <a:pPr/>
              <a:t>21</a:t>
            </a:fld>
            <a:endParaRPr lang="en-GB" altLang="en-US"/>
          </a:p>
        </p:txBody>
      </p:sp>
    </p:spTree>
    <p:extLst>
      <p:ext uri="{BB962C8B-B14F-4D97-AF65-F5344CB8AC3E}">
        <p14:creationId xmlns:p14="http://schemas.microsoft.com/office/powerpoint/2010/main" val="1598105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1: presentation title">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167595"/>
            <a:ext cx="8208912" cy="757907"/>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467544" y="2139702"/>
            <a:ext cx="8208912" cy="540060"/>
          </a:xfrm>
          <a:prstGeom prst="rect">
            <a:avLst/>
          </a:prstGeom>
        </p:spPr>
        <p:txBody>
          <a:bodyPr/>
          <a:lstStyle>
            <a:lvl1pPr marL="0" indent="0" algn="l">
              <a:spcBef>
                <a:spcPts val="0"/>
              </a:spcBef>
              <a:buNone/>
              <a:defRPr sz="1200">
                <a:solidFill>
                  <a:srgbClr val="66666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1939197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Slide 1: presentation title">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167595"/>
            <a:ext cx="8208912" cy="757907"/>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467544" y="2139702"/>
            <a:ext cx="8208912" cy="540060"/>
          </a:xfrm>
          <a:prstGeom prst="rect">
            <a:avLst/>
          </a:prstGeom>
        </p:spPr>
        <p:txBody>
          <a:bodyPr/>
          <a:lstStyle>
            <a:lvl1pPr marL="0" indent="0" algn="l">
              <a:spcBef>
                <a:spcPts val="0"/>
              </a:spcBef>
              <a:buNone/>
              <a:defRPr sz="1200">
                <a:solidFill>
                  <a:srgbClr val="66666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3267009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Slide 9: discussion">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167595"/>
            <a:ext cx="8208912" cy="757907"/>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467544" y="2139702"/>
            <a:ext cx="8208912" cy="540060"/>
          </a:xfrm>
          <a:prstGeom prst="rect">
            <a:avLst/>
          </a:prstGeom>
        </p:spPr>
        <p:txBody>
          <a:bodyPr/>
          <a:lstStyle>
            <a:lvl1pPr marL="0" indent="0" algn="l">
              <a:spcBef>
                <a:spcPts val="0"/>
              </a:spcBef>
              <a:buNone/>
              <a:defRPr sz="1200">
                <a:solidFill>
                  <a:srgbClr val="66666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2403577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2: text only">
    <p:spTree>
      <p:nvGrpSpPr>
        <p:cNvPr id="1" name=""/>
        <p:cNvGrpSpPr/>
        <p:nvPr/>
      </p:nvGrpSpPr>
      <p:grpSpPr>
        <a:xfrm>
          <a:off x="0" y="0"/>
          <a:ext cx="0" cy="0"/>
          <a:chOff x="0" y="0"/>
          <a:chExt cx="0" cy="0"/>
        </a:xfrm>
      </p:grpSpPr>
      <p:sp>
        <p:nvSpPr>
          <p:cNvPr id="2" name="Title 1"/>
          <p:cNvSpPr>
            <a:spLocks noGrp="1"/>
          </p:cNvSpPr>
          <p:nvPr>
            <p:ph type="ctrTitle"/>
          </p:nvPr>
        </p:nvSpPr>
        <p:spPr>
          <a:xfrm>
            <a:off x="395536" y="411510"/>
            <a:ext cx="6768752" cy="864096"/>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
        <p:nvSpPr>
          <p:cNvPr id="4" name="Text Placeholder 7"/>
          <p:cNvSpPr>
            <a:spLocks noGrp="1"/>
          </p:cNvSpPr>
          <p:nvPr>
            <p:ph type="body" sz="quarter" idx="14"/>
          </p:nvPr>
        </p:nvSpPr>
        <p:spPr>
          <a:xfrm>
            <a:off x="395290" y="1383509"/>
            <a:ext cx="8425184" cy="3564731"/>
          </a:xfrm>
          <a:prstGeom prst="rect">
            <a:avLst/>
          </a:prstGeom>
        </p:spPr>
        <p:txBody>
          <a:bodyPr vert="horz"/>
          <a:lstStyle>
            <a:lvl1pPr>
              <a:defRPr sz="1800">
                <a:solidFill>
                  <a:srgbClr val="666666"/>
                </a:solidFill>
              </a:defRPr>
            </a:lvl1pPr>
            <a:lvl2pPr>
              <a:defRPr sz="1650">
                <a:solidFill>
                  <a:srgbClr val="666666"/>
                </a:solidFill>
              </a:defRPr>
            </a:lvl2pPr>
            <a:lvl3pPr>
              <a:defRPr sz="1500">
                <a:solidFill>
                  <a:srgbClr val="666666"/>
                </a:solidFill>
              </a:defRPr>
            </a:lvl3pPr>
            <a:lvl4pPr>
              <a:defRPr sz="1350">
                <a:solidFill>
                  <a:srgbClr val="666666"/>
                </a:solidFill>
              </a:defRPr>
            </a:lvl4pPr>
            <a:lvl5pPr>
              <a:defRPr sz="1200">
                <a:solidFill>
                  <a:srgbClr val="666666"/>
                </a:solidFill>
              </a:defRPr>
            </a:lvl5pPr>
          </a:lstStyle>
          <a:p>
            <a:pPr lvl="0"/>
            <a:r>
              <a:rPr lang="en-GB" dirty="0"/>
              <a:t>Click to edit Master text styles</a:t>
            </a:r>
          </a:p>
        </p:txBody>
      </p:sp>
    </p:spTree>
    <p:extLst>
      <p:ext uri="{BB962C8B-B14F-4D97-AF65-F5344CB8AC3E}">
        <p14:creationId xmlns:p14="http://schemas.microsoft.com/office/powerpoint/2010/main" val="359274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3: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395536" y="411510"/>
            <a:ext cx="6768752" cy="864096"/>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
        <p:nvSpPr>
          <p:cNvPr id="5" name="Text Placeholder 7"/>
          <p:cNvSpPr>
            <a:spLocks noGrp="1"/>
          </p:cNvSpPr>
          <p:nvPr>
            <p:ph type="body" sz="quarter" idx="14"/>
          </p:nvPr>
        </p:nvSpPr>
        <p:spPr>
          <a:xfrm>
            <a:off x="395290" y="1383509"/>
            <a:ext cx="8425184" cy="3564731"/>
          </a:xfrm>
          <a:prstGeom prst="rect">
            <a:avLst/>
          </a:prstGeom>
        </p:spPr>
        <p:txBody>
          <a:bodyPr vert="horz"/>
          <a:lstStyle>
            <a:lvl1pPr>
              <a:defRPr sz="1800">
                <a:solidFill>
                  <a:srgbClr val="666666"/>
                </a:solidFill>
              </a:defRPr>
            </a:lvl1pPr>
            <a:lvl2pPr>
              <a:defRPr sz="1650">
                <a:solidFill>
                  <a:srgbClr val="666666"/>
                </a:solidFill>
              </a:defRPr>
            </a:lvl2pPr>
            <a:lvl3pPr>
              <a:defRPr sz="1500">
                <a:solidFill>
                  <a:srgbClr val="666666"/>
                </a:solidFill>
              </a:defRPr>
            </a:lvl3pPr>
            <a:lvl4pPr>
              <a:defRPr sz="1350">
                <a:solidFill>
                  <a:srgbClr val="666666"/>
                </a:solidFill>
              </a:defRPr>
            </a:lvl4pPr>
            <a:lvl5pPr>
              <a:defRPr sz="1200">
                <a:solidFill>
                  <a:srgbClr val="66666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294679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4: smaller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395536" y="411510"/>
            <a:ext cx="6768752" cy="864096"/>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
        <p:nvSpPr>
          <p:cNvPr id="5" name="Text Placeholder 7"/>
          <p:cNvSpPr>
            <a:spLocks noGrp="1"/>
          </p:cNvSpPr>
          <p:nvPr>
            <p:ph type="body" sz="quarter" idx="14"/>
          </p:nvPr>
        </p:nvSpPr>
        <p:spPr>
          <a:xfrm>
            <a:off x="395290" y="1383509"/>
            <a:ext cx="8425184" cy="3564731"/>
          </a:xfrm>
          <a:prstGeom prst="rect">
            <a:avLst/>
          </a:prstGeom>
        </p:spPr>
        <p:txBody>
          <a:bodyPr vert="horz"/>
          <a:lstStyle>
            <a:lvl1pPr>
              <a:defRPr sz="1800">
                <a:solidFill>
                  <a:srgbClr val="666666"/>
                </a:solidFill>
              </a:defRPr>
            </a:lvl1pPr>
            <a:lvl2pPr>
              <a:defRPr sz="1650">
                <a:solidFill>
                  <a:srgbClr val="666666"/>
                </a:solidFill>
              </a:defRPr>
            </a:lvl2pPr>
            <a:lvl3pPr>
              <a:defRPr sz="1500">
                <a:solidFill>
                  <a:srgbClr val="666666"/>
                </a:solidFill>
              </a:defRPr>
            </a:lvl3pPr>
            <a:lvl4pPr>
              <a:defRPr sz="1350">
                <a:solidFill>
                  <a:srgbClr val="666666"/>
                </a:solidFill>
              </a:defRPr>
            </a:lvl4pPr>
            <a:lvl5pPr>
              <a:defRPr sz="1200">
                <a:solidFill>
                  <a:srgbClr val="66666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20524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5: text with bullet points &amp; 1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0268C6-5562-F941-A8E2-EE92F10559E5}"/>
              </a:ext>
            </a:extLst>
          </p:cNvPr>
          <p:cNvSpPr txBox="1">
            <a:spLocks noChangeArrowheads="1"/>
          </p:cNvSpPr>
          <p:nvPr userDrawn="1"/>
        </p:nvSpPr>
        <p:spPr bwMode="auto">
          <a:xfrm>
            <a:off x="3233741" y="2745581"/>
            <a:ext cx="184731" cy="369332"/>
          </a:xfrm>
          <a:prstGeom prst="rect">
            <a:avLst/>
          </a:prstGeom>
          <a:noFill/>
          <a:ln>
            <a:noFill/>
          </a:ln>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altLang="en-US"/>
          </a:p>
        </p:txBody>
      </p:sp>
      <p:sp>
        <p:nvSpPr>
          <p:cNvPr id="4" name="Title 1"/>
          <p:cNvSpPr>
            <a:spLocks noGrp="1"/>
          </p:cNvSpPr>
          <p:nvPr>
            <p:ph type="ctrTitle"/>
          </p:nvPr>
        </p:nvSpPr>
        <p:spPr>
          <a:xfrm>
            <a:off x="395536" y="411510"/>
            <a:ext cx="6768752" cy="864096"/>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
        <p:nvSpPr>
          <p:cNvPr id="5" name="Text Placeholder 7"/>
          <p:cNvSpPr>
            <a:spLocks noGrp="1"/>
          </p:cNvSpPr>
          <p:nvPr>
            <p:ph type="body" sz="quarter" idx="14"/>
          </p:nvPr>
        </p:nvSpPr>
        <p:spPr>
          <a:xfrm>
            <a:off x="395291" y="1383509"/>
            <a:ext cx="5400847" cy="3564731"/>
          </a:xfrm>
          <a:prstGeom prst="rect">
            <a:avLst/>
          </a:prstGeom>
        </p:spPr>
        <p:txBody>
          <a:bodyPr vert="horz"/>
          <a:lstStyle>
            <a:lvl1pPr>
              <a:defRPr sz="1800">
                <a:solidFill>
                  <a:srgbClr val="666666"/>
                </a:solidFill>
              </a:defRPr>
            </a:lvl1pPr>
            <a:lvl2pPr>
              <a:defRPr sz="1650">
                <a:solidFill>
                  <a:srgbClr val="666666"/>
                </a:solidFill>
              </a:defRPr>
            </a:lvl2pPr>
            <a:lvl3pPr>
              <a:defRPr sz="1500">
                <a:solidFill>
                  <a:srgbClr val="666666"/>
                </a:solidFill>
              </a:defRPr>
            </a:lvl3pPr>
            <a:lvl4pPr>
              <a:defRPr sz="1350">
                <a:solidFill>
                  <a:srgbClr val="666666"/>
                </a:solidFill>
              </a:defRPr>
            </a:lvl4pPr>
            <a:lvl5pPr>
              <a:defRPr sz="1200">
                <a:solidFill>
                  <a:srgbClr val="666666"/>
                </a:solidFill>
              </a:defRPr>
            </a:lvl5pPr>
          </a:lstStyle>
          <a:p>
            <a:pPr lvl="0"/>
            <a:r>
              <a:rPr lang="en-GB" dirty="0"/>
              <a:t>Click to edit Master text styles</a:t>
            </a:r>
          </a:p>
        </p:txBody>
      </p:sp>
    </p:spTree>
    <p:extLst>
      <p:ext uri="{BB962C8B-B14F-4D97-AF65-F5344CB8AC3E}">
        <p14:creationId xmlns:p14="http://schemas.microsoft.com/office/powerpoint/2010/main" val="354732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6: text with bullet points &amp; 2 images">
    <p:spTree>
      <p:nvGrpSpPr>
        <p:cNvPr id="1" name=""/>
        <p:cNvGrpSpPr/>
        <p:nvPr/>
      </p:nvGrpSpPr>
      <p:grpSpPr>
        <a:xfrm>
          <a:off x="0" y="0"/>
          <a:ext cx="0" cy="0"/>
          <a:chOff x="0" y="0"/>
          <a:chExt cx="0" cy="0"/>
        </a:xfrm>
      </p:grpSpPr>
      <p:sp>
        <p:nvSpPr>
          <p:cNvPr id="4" name="Title 1"/>
          <p:cNvSpPr>
            <a:spLocks noGrp="1"/>
          </p:cNvSpPr>
          <p:nvPr>
            <p:ph type="ctrTitle"/>
          </p:nvPr>
        </p:nvSpPr>
        <p:spPr>
          <a:xfrm>
            <a:off x="395536" y="411510"/>
            <a:ext cx="6768752" cy="864096"/>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
        <p:nvSpPr>
          <p:cNvPr id="8" name="Text Placeholder 7"/>
          <p:cNvSpPr>
            <a:spLocks noGrp="1"/>
          </p:cNvSpPr>
          <p:nvPr>
            <p:ph type="body" sz="quarter" idx="14"/>
          </p:nvPr>
        </p:nvSpPr>
        <p:spPr>
          <a:xfrm>
            <a:off x="395291" y="1383509"/>
            <a:ext cx="5400847" cy="3564731"/>
          </a:xfrm>
          <a:prstGeom prst="rect">
            <a:avLst/>
          </a:prstGeom>
        </p:spPr>
        <p:txBody>
          <a:bodyPr vert="horz"/>
          <a:lstStyle>
            <a:lvl1pPr>
              <a:defRPr sz="1800">
                <a:solidFill>
                  <a:srgbClr val="666666"/>
                </a:solidFill>
              </a:defRPr>
            </a:lvl1pPr>
            <a:lvl2pPr>
              <a:defRPr sz="1650">
                <a:solidFill>
                  <a:srgbClr val="666666"/>
                </a:solidFill>
              </a:defRPr>
            </a:lvl2pPr>
            <a:lvl3pPr>
              <a:defRPr sz="1500">
                <a:solidFill>
                  <a:srgbClr val="666666"/>
                </a:solidFill>
              </a:defRPr>
            </a:lvl3pPr>
            <a:lvl4pPr>
              <a:defRPr sz="1350">
                <a:solidFill>
                  <a:srgbClr val="666666"/>
                </a:solidFill>
              </a:defRPr>
            </a:lvl4pPr>
            <a:lvl5pPr>
              <a:defRPr sz="1200">
                <a:solidFill>
                  <a:srgbClr val="66666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808171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7: image only">
    <p:spTree>
      <p:nvGrpSpPr>
        <p:cNvPr id="1" name=""/>
        <p:cNvGrpSpPr/>
        <p:nvPr/>
      </p:nvGrpSpPr>
      <p:grpSpPr>
        <a:xfrm>
          <a:off x="0" y="0"/>
          <a:ext cx="0" cy="0"/>
          <a:chOff x="0" y="0"/>
          <a:chExt cx="0" cy="0"/>
        </a:xfrm>
      </p:grpSpPr>
      <p:sp>
        <p:nvSpPr>
          <p:cNvPr id="3" name="Title 1"/>
          <p:cNvSpPr>
            <a:spLocks noGrp="1"/>
          </p:cNvSpPr>
          <p:nvPr>
            <p:ph type="ctrTitle"/>
          </p:nvPr>
        </p:nvSpPr>
        <p:spPr>
          <a:xfrm>
            <a:off x="395536" y="411510"/>
            <a:ext cx="6768752" cy="864096"/>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839319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8: blank slide">
    <p:spTree>
      <p:nvGrpSpPr>
        <p:cNvPr id="1" name=""/>
        <p:cNvGrpSpPr/>
        <p:nvPr/>
      </p:nvGrpSpPr>
      <p:grpSpPr>
        <a:xfrm>
          <a:off x="0" y="0"/>
          <a:ext cx="0" cy="0"/>
          <a:chOff x="0" y="0"/>
          <a:chExt cx="0" cy="0"/>
        </a:xfrm>
      </p:grpSpPr>
      <p:sp>
        <p:nvSpPr>
          <p:cNvPr id="3" name="Title 1"/>
          <p:cNvSpPr>
            <a:spLocks noGrp="1"/>
          </p:cNvSpPr>
          <p:nvPr>
            <p:ph type="ctrTitle"/>
          </p:nvPr>
        </p:nvSpPr>
        <p:spPr>
          <a:xfrm>
            <a:off x="395536" y="411510"/>
            <a:ext cx="6768752" cy="864096"/>
          </a:xfrm>
          <a:prstGeom prst="rect">
            <a:avLst/>
          </a:prstGeom>
        </p:spPr>
        <p:txBody>
          <a:bodyPr/>
          <a:lstStyle>
            <a:lvl1pPr algn="l">
              <a:lnSpc>
                <a:spcPts val="2625"/>
              </a:lnSpc>
              <a:defRPr sz="2700">
                <a:solidFill>
                  <a:srgbClr val="B5121B"/>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8870583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2.jpeg"/><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a:extLst>
              <a:ext uri="{FF2B5EF4-FFF2-40B4-BE49-F238E27FC236}">
                <a16:creationId xmlns:a16="http://schemas.microsoft.com/office/drawing/2014/main" id="{267495C0-927B-1748-A4A6-A394FE8B1CF3}"/>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194"/>
            <a:ext cx="9144000" cy="5145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0" r:id="rId1"/>
    <p:sldLayoutId id="2147483731" r:id="rId2"/>
  </p:sldLayoutIdLst>
  <p:txStyles>
    <p:titleStyle>
      <a:lvl1pPr algn="ctr" rtl="0" eaLnBrk="0" fontAlgn="base" hangingPunct="0">
        <a:spcBef>
          <a:spcPct val="0"/>
        </a:spcBef>
        <a:spcAft>
          <a:spcPct val="0"/>
        </a:spcAft>
        <a:defRPr sz="3300" kern="1200">
          <a:solidFill>
            <a:schemeClr val="tx1"/>
          </a:solidFill>
          <a:latin typeface="+mj-lt"/>
          <a:ea typeface="+mj-ea"/>
          <a:cs typeface="+mj-cs"/>
        </a:defRPr>
      </a:lvl1pPr>
      <a:lvl2pPr algn="ctr" rtl="0" eaLnBrk="0" fontAlgn="base" hangingPunct="0">
        <a:spcBef>
          <a:spcPct val="0"/>
        </a:spcBef>
        <a:spcAft>
          <a:spcPct val="0"/>
        </a:spcAft>
        <a:defRPr sz="3300">
          <a:solidFill>
            <a:schemeClr val="tx1"/>
          </a:solidFill>
          <a:latin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defRPr>
      </a:lvl5pPr>
      <a:lvl6pPr marL="342900" algn="ctr" rtl="0" fontAlgn="base">
        <a:spcBef>
          <a:spcPct val="0"/>
        </a:spcBef>
        <a:spcAft>
          <a:spcPct val="0"/>
        </a:spcAft>
        <a:defRPr sz="3300">
          <a:solidFill>
            <a:schemeClr val="tx1"/>
          </a:solidFill>
          <a:latin typeface="Calibri" panose="020F0502020204030204" pitchFamily="34" charset="0"/>
        </a:defRPr>
      </a:lvl6pPr>
      <a:lvl7pPr marL="685800" algn="ctr" rtl="0" fontAlgn="base">
        <a:spcBef>
          <a:spcPct val="0"/>
        </a:spcBef>
        <a:spcAft>
          <a:spcPct val="0"/>
        </a:spcAft>
        <a:defRPr sz="3300">
          <a:solidFill>
            <a:schemeClr val="tx1"/>
          </a:solidFill>
          <a:latin typeface="Calibri" panose="020F0502020204030204" pitchFamily="34" charset="0"/>
        </a:defRPr>
      </a:lvl7pPr>
      <a:lvl8pPr marL="1028700" algn="ctr" rtl="0" fontAlgn="base">
        <a:spcBef>
          <a:spcPct val="0"/>
        </a:spcBef>
        <a:spcAft>
          <a:spcPct val="0"/>
        </a:spcAft>
        <a:defRPr sz="3300">
          <a:solidFill>
            <a:schemeClr val="tx1"/>
          </a:solidFill>
          <a:latin typeface="Calibri" panose="020F0502020204030204" pitchFamily="34" charset="0"/>
        </a:defRPr>
      </a:lvl8pPr>
      <a:lvl9pPr marL="1371600" algn="ctr"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8">
            <a:extLst>
              <a:ext uri="{FF2B5EF4-FFF2-40B4-BE49-F238E27FC236}">
                <a16:creationId xmlns:a16="http://schemas.microsoft.com/office/drawing/2014/main" id="{1E2778B8-AF6E-EE4F-A6D8-300865FE8B91}"/>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4763" y="2384"/>
            <a:ext cx="9134475" cy="514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8" r:id="rId4"/>
    <p:sldLayoutId id="2147483735" r:id="rId5"/>
    <p:sldLayoutId id="2147483736" r:id="rId6"/>
    <p:sldLayoutId id="2147483737" r:id="rId7"/>
    <p:sldLayoutId id="2147483739" r:id="rId8"/>
  </p:sldLayoutIdLst>
  <p:txStyles>
    <p:titleStyle>
      <a:lvl1pPr algn="ctr" rtl="0" eaLnBrk="0" fontAlgn="base" hangingPunct="0">
        <a:spcBef>
          <a:spcPct val="0"/>
        </a:spcBef>
        <a:spcAft>
          <a:spcPct val="0"/>
        </a:spcAft>
        <a:defRPr sz="3300" kern="1200">
          <a:solidFill>
            <a:schemeClr val="tx1"/>
          </a:solidFill>
          <a:latin typeface="+mj-lt"/>
          <a:ea typeface="+mj-ea"/>
          <a:cs typeface="+mj-cs"/>
        </a:defRPr>
      </a:lvl1pPr>
      <a:lvl2pPr algn="ctr" rtl="0" eaLnBrk="0" fontAlgn="base" hangingPunct="0">
        <a:spcBef>
          <a:spcPct val="0"/>
        </a:spcBef>
        <a:spcAft>
          <a:spcPct val="0"/>
        </a:spcAft>
        <a:defRPr sz="3300">
          <a:solidFill>
            <a:schemeClr val="tx1"/>
          </a:solidFill>
          <a:latin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defRPr>
      </a:lvl5pPr>
      <a:lvl6pPr marL="342900" algn="ctr" rtl="0" fontAlgn="base">
        <a:spcBef>
          <a:spcPct val="0"/>
        </a:spcBef>
        <a:spcAft>
          <a:spcPct val="0"/>
        </a:spcAft>
        <a:defRPr sz="3300">
          <a:solidFill>
            <a:schemeClr val="tx1"/>
          </a:solidFill>
          <a:latin typeface="Calibri" panose="020F0502020204030204" pitchFamily="34" charset="0"/>
        </a:defRPr>
      </a:lvl6pPr>
      <a:lvl7pPr marL="685800" algn="ctr" rtl="0" fontAlgn="base">
        <a:spcBef>
          <a:spcPct val="0"/>
        </a:spcBef>
        <a:spcAft>
          <a:spcPct val="0"/>
        </a:spcAft>
        <a:defRPr sz="3300">
          <a:solidFill>
            <a:schemeClr val="tx1"/>
          </a:solidFill>
          <a:latin typeface="Calibri" panose="020F0502020204030204" pitchFamily="34" charset="0"/>
        </a:defRPr>
      </a:lvl7pPr>
      <a:lvl8pPr marL="1028700" algn="ctr" rtl="0" fontAlgn="base">
        <a:spcBef>
          <a:spcPct val="0"/>
        </a:spcBef>
        <a:spcAft>
          <a:spcPct val="0"/>
        </a:spcAft>
        <a:defRPr sz="3300">
          <a:solidFill>
            <a:schemeClr val="tx1"/>
          </a:solidFill>
          <a:latin typeface="Calibri" panose="020F0502020204030204" pitchFamily="34" charset="0"/>
        </a:defRPr>
      </a:lvl8pPr>
      <a:lvl9pPr marL="1371600" algn="ctr"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1.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BB1C23-374A-A141-B49C-62B60F3C49F1}"/>
              </a:ext>
            </a:extLst>
          </p:cNvPr>
          <p:cNvSpPr>
            <a:spLocks noGrp="1"/>
          </p:cNvSpPr>
          <p:nvPr>
            <p:ph type="ctrTitle"/>
          </p:nvPr>
        </p:nvSpPr>
        <p:spPr>
          <a:xfrm>
            <a:off x="447596" y="2206299"/>
            <a:ext cx="8208912" cy="757907"/>
          </a:xfrm>
        </p:spPr>
        <p:txBody>
          <a:bodyPr/>
          <a:lstStyle/>
          <a:p>
            <a:r>
              <a:rPr lang="en-GB" b="1" dirty="0"/>
              <a:t>Part 4</a:t>
            </a:r>
          </a:p>
        </p:txBody>
      </p:sp>
      <p:sp>
        <p:nvSpPr>
          <p:cNvPr id="5" name="Subtitle 4">
            <a:extLst>
              <a:ext uri="{FF2B5EF4-FFF2-40B4-BE49-F238E27FC236}">
                <a16:creationId xmlns:a16="http://schemas.microsoft.com/office/drawing/2014/main" id="{F988BF40-8ACE-9348-A491-C6CB730F10D1}"/>
              </a:ext>
            </a:extLst>
          </p:cNvPr>
          <p:cNvSpPr>
            <a:spLocks noGrp="1"/>
          </p:cNvSpPr>
          <p:nvPr>
            <p:ph type="subTitle" idx="1"/>
          </p:nvPr>
        </p:nvSpPr>
        <p:spPr>
          <a:xfrm>
            <a:off x="487492" y="3490012"/>
            <a:ext cx="8208912" cy="540060"/>
          </a:xfrm>
        </p:spPr>
        <p:txBody>
          <a:bodyPr/>
          <a:lstStyle/>
          <a:p>
            <a:r>
              <a:rPr lang="en-GB" sz="2000" dirty="0">
                <a:solidFill>
                  <a:schemeClr val="tx1"/>
                </a:solidFill>
              </a:rPr>
              <a:t>The Wilcoxon signed-rank test</a:t>
            </a:r>
          </a:p>
          <a:p>
            <a:endParaRPr lang="en-GB" sz="2000" dirty="0">
              <a:solidFill>
                <a:schemeClr val="tx1"/>
              </a:solidFill>
            </a:endParaRPr>
          </a:p>
          <a:p>
            <a:endParaRPr lang="en-GB" sz="2000" b="1" dirty="0">
              <a:solidFill>
                <a:schemeClr val="tx1"/>
              </a:solidFill>
            </a:endParaRPr>
          </a:p>
        </p:txBody>
      </p:sp>
      <p:sp>
        <p:nvSpPr>
          <p:cNvPr id="6" name="Subtitle 4">
            <a:extLst>
              <a:ext uri="{FF2B5EF4-FFF2-40B4-BE49-F238E27FC236}">
                <a16:creationId xmlns:a16="http://schemas.microsoft.com/office/drawing/2014/main" id="{1A00A76A-0395-604C-ABE3-FCFF6B4C9D46}"/>
              </a:ext>
            </a:extLst>
          </p:cNvPr>
          <p:cNvSpPr txBox="1">
            <a:spLocks/>
          </p:cNvSpPr>
          <p:nvPr/>
        </p:nvSpPr>
        <p:spPr>
          <a:xfrm>
            <a:off x="467544" y="2949952"/>
            <a:ext cx="8208912" cy="540060"/>
          </a:xfrm>
          <a:prstGeom prst="rect">
            <a:avLst/>
          </a:prstGeom>
        </p:spPr>
        <p:txBody>
          <a:bodyPr/>
          <a:lstStyle>
            <a:lvl1pPr marL="0" indent="0" algn="l" rtl="0" eaLnBrk="0" fontAlgn="base" hangingPunct="0">
              <a:spcBef>
                <a:spcPts val="0"/>
              </a:spcBef>
              <a:spcAft>
                <a:spcPct val="0"/>
              </a:spcAft>
              <a:buFont typeface="Arial" panose="020B0604020202020204" pitchFamily="34" charset="0"/>
              <a:buNone/>
              <a:defRPr sz="1200" kern="1200">
                <a:solidFill>
                  <a:srgbClr val="666666"/>
                </a:solidFill>
                <a:latin typeface="+mn-lt"/>
                <a:ea typeface="+mn-ea"/>
                <a:cs typeface="+mn-cs"/>
              </a:defRPr>
            </a:lvl1pPr>
            <a:lvl2pPr marL="342900" indent="0" algn="ctr" rtl="0" eaLnBrk="0" fontAlgn="base" hangingPunct="0">
              <a:spcBef>
                <a:spcPct val="20000"/>
              </a:spcBef>
              <a:spcAft>
                <a:spcPct val="0"/>
              </a:spcAft>
              <a:buFont typeface="Arial" panose="020B0604020202020204" pitchFamily="34" charset="0"/>
              <a:buNone/>
              <a:defRPr sz="2100" kern="1200">
                <a:solidFill>
                  <a:schemeClr val="tx1">
                    <a:tint val="75000"/>
                  </a:schemeClr>
                </a:solidFill>
                <a:latin typeface="+mn-lt"/>
                <a:ea typeface="+mn-ea"/>
                <a:cs typeface="+mn-cs"/>
              </a:defRPr>
            </a:lvl2pPr>
            <a:lvl3pPr marL="685800" indent="0" algn="ctr"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mn-ea"/>
                <a:cs typeface="+mn-cs"/>
              </a:defRPr>
            </a:lvl3pPr>
            <a:lvl4pPr marL="1028700" indent="0" algn="ctr" rtl="0" eaLnBrk="0" fontAlgn="base" hangingPunct="0">
              <a:spcBef>
                <a:spcPct val="20000"/>
              </a:spcBef>
              <a:spcAft>
                <a:spcPct val="0"/>
              </a:spcAft>
              <a:buFont typeface="Arial" panose="020B0604020202020204" pitchFamily="34" charset="0"/>
              <a:buNone/>
              <a:defRPr sz="1500" kern="1200">
                <a:solidFill>
                  <a:schemeClr val="tx1">
                    <a:tint val="75000"/>
                  </a:schemeClr>
                </a:solidFill>
                <a:latin typeface="+mn-lt"/>
                <a:ea typeface="+mn-ea"/>
                <a:cs typeface="+mn-cs"/>
              </a:defRPr>
            </a:lvl4pPr>
            <a:lvl5pPr marL="1371600" indent="0" algn="ctr" rtl="0" eaLnBrk="0" fontAlgn="base" hangingPunct="0">
              <a:spcBef>
                <a:spcPct val="20000"/>
              </a:spcBef>
              <a:spcAft>
                <a:spcPct val="0"/>
              </a:spcAft>
              <a:buFont typeface="Arial" panose="020B0604020202020204" pitchFamily="34" charset="0"/>
              <a:buNone/>
              <a:defRPr sz="1500" kern="1200">
                <a:solidFill>
                  <a:schemeClr val="tx1">
                    <a:tint val="75000"/>
                  </a:schemeClr>
                </a:solidFill>
                <a:latin typeface="+mn-lt"/>
                <a:ea typeface="+mn-ea"/>
                <a:cs typeface="+mn-cs"/>
              </a:defRPr>
            </a:lvl5pPr>
            <a:lvl6pPr marL="1714500" indent="0" algn="ctr" defTabSz="685800"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6pPr>
            <a:lvl7pPr marL="2057400" indent="0" algn="ctr" defTabSz="685800"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7pPr>
            <a:lvl8pPr marL="2400300" indent="0" algn="ctr" defTabSz="685800"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3200" indent="0" algn="ctr" defTabSz="685800"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GB" sz="2000" dirty="0">
                <a:solidFill>
                  <a:schemeClr val="tx1"/>
                </a:solidFill>
              </a:rPr>
              <a:t>Assessing normality when you have two repeated measures</a:t>
            </a:r>
          </a:p>
          <a:p>
            <a:endParaRPr lang="en-GB" sz="2000" b="1" dirty="0">
              <a:solidFill>
                <a:schemeClr val="tx1"/>
              </a:solidFill>
            </a:endParaRPr>
          </a:p>
          <a:p>
            <a:endParaRPr lang="en-GB" sz="2000" b="1" dirty="0">
              <a:solidFill>
                <a:schemeClr val="tx1"/>
              </a:solidFill>
            </a:endParaRPr>
          </a:p>
        </p:txBody>
      </p:sp>
    </p:spTree>
    <p:extLst>
      <p:ext uri="{BB962C8B-B14F-4D97-AF65-F5344CB8AC3E}">
        <p14:creationId xmlns:p14="http://schemas.microsoft.com/office/powerpoint/2010/main" val="2601758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5D7AD-83CF-E74A-986D-D15E9754C193}"/>
              </a:ext>
            </a:extLst>
          </p:cNvPr>
          <p:cNvSpPr>
            <a:spLocks noGrp="1"/>
          </p:cNvSpPr>
          <p:nvPr>
            <p:ph type="ctrTitle"/>
          </p:nvPr>
        </p:nvSpPr>
        <p:spPr/>
        <p:txBody>
          <a:bodyPr/>
          <a:lstStyle/>
          <a:p>
            <a:r>
              <a:rPr lang="en-GB" dirty="0"/>
              <a:t>Step 3: Calculate the ranks</a:t>
            </a:r>
          </a:p>
        </p:txBody>
      </p:sp>
      <p:sp>
        <p:nvSpPr>
          <p:cNvPr id="3" name="Text Placeholder 2">
            <a:extLst>
              <a:ext uri="{FF2B5EF4-FFF2-40B4-BE49-F238E27FC236}">
                <a16:creationId xmlns:a16="http://schemas.microsoft.com/office/drawing/2014/main" id="{4F1C096A-F16F-504D-ABE9-F2F0DA3B94FF}"/>
              </a:ext>
            </a:extLst>
          </p:cNvPr>
          <p:cNvSpPr>
            <a:spLocks noGrp="1"/>
          </p:cNvSpPr>
          <p:nvPr>
            <p:ph type="body" sz="quarter" idx="14"/>
          </p:nvPr>
        </p:nvSpPr>
        <p:spPr>
          <a:xfrm>
            <a:off x="6375654" y="2211710"/>
            <a:ext cx="2592290" cy="3564731"/>
          </a:xfrm>
        </p:spPr>
        <p:txBody>
          <a:bodyPr/>
          <a:lstStyle/>
          <a:p>
            <a:r>
              <a:rPr lang="en-GB" sz="1600" dirty="0"/>
              <a:t>Rank as before</a:t>
            </a:r>
          </a:p>
          <a:p>
            <a:endParaRPr lang="en-GB" sz="1600" dirty="0"/>
          </a:p>
          <a:p>
            <a:r>
              <a:rPr lang="en-GB" sz="1600" dirty="0"/>
              <a:t>Ignore whether the sign is positive or negative for now</a:t>
            </a:r>
          </a:p>
          <a:p>
            <a:endParaRPr lang="en-GB" sz="1600" dirty="0"/>
          </a:p>
          <a:p>
            <a:r>
              <a:rPr lang="en-GB" sz="1600" dirty="0"/>
              <a:t>Ignore “Exclude” cases</a:t>
            </a:r>
          </a:p>
          <a:p>
            <a:endParaRPr lang="en-GB" sz="1600" dirty="0"/>
          </a:p>
          <a:p>
            <a:pPr lvl="1"/>
            <a:endParaRPr lang="en-GB" sz="1600" dirty="0"/>
          </a:p>
        </p:txBody>
      </p:sp>
      <p:graphicFrame>
        <p:nvGraphicFramePr>
          <p:cNvPr id="4" name="Table 3">
            <a:extLst>
              <a:ext uri="{FF2B5EF4-FFF2-40B4-BE49-F238E27FC236}">
                <a16:creationId xmlns:a16="http://schemas.microsoft.com/office/drawing/2014/main" id="{905DDDA6-B00E-CD43-BF91-6E845339654C}"/>
              </a:ext>
            </a:extLst>
          </p:cNvPr>
          <p:cNvGraphicFramePr>
            <a:graphicFrameLocks noGrp="1"/>
          </p:cNvGraphicFramePr>
          <p:nvPr/>
        </p:nvGraphicFramePr>
        <p:xfrm>
          <a:off x="179510" y="1491630"/>
          <a:ext cx="5976666" cy="3364056"/>
        </p:xfrm>
        <a:graphic>
          <a:graphicData uri="http://schemas.openxmlformats.org/drawingml/2006/table">
            <a:tbl>
              <a:tblPr>
                <a:tableStyleId>{8A107856-5554-42FB-B03E-39F5DBC370BA}</a:tableStyleId>
              </a:tblPr>
              <a:tblGrid>
                <a:gridCol w="996111">
                  <a:extLst>
                    <a:ext uri="{9D8B030D-6E8A-4147-A177-3AD203B41FA5}">
                      <a16:colId xmlns:a16="http://schemas.microsoft.com/office/drawing/2014/main" val="3661795683"/>
                    </a:ext>
                  </a:extLst>
                </a:gridCol>
                <a:gridCol w="996111">
                  <a:extLst>
                    <a:ext uri="{9D8B030D-6E8A-4147-A177-3AD203B41FA5}">
                      <a16:colId xmlns:a16="http://schemas.microsoft.com/office/drawing/2014/main" val="2270980437"/>
                    </a:ext>
                  </a:extLst>
                </a:gridCol>
                <a:gridCol w="996111">
                  <a:extLst>
                    <a:ext uri="{9D8B030D-6E8A-4147-A177-3AD203B41FA5}">
                      <a16:colId xmlns:a16="http://schemas.microsoft.com/office/drawing/2014/main" val="466043919"/>
                    </a:ext>
                  </a:extLst>
                </a:gridCol>
                <a:gridCol w="996111">
                  <a:extLst>
                    <a:ext uri="{9D8B030D-6E8A-4147-A177-3AD203B41FA5}">
                      <a16:colId xmlns:a16="http://schemas.microsoft.com/office/drawing/2014/main" val="2566049320"/>
                    </a:ext>
                  </a:extLst>
                </a:gridCol>
                <a:gridCol w="996111">
                  <a:extLst>
                    <a:ext uri="{9D8B030D-6E8A-4147-A177-3AD203B41FA5}">
                      <a16:colId xmlns:a16="http://schemas.microsoft.com/office/drawing/2014/main" val="3356956442"/>
                    </a:ext>
                  </a:extLst>
                </a:gridCol>
                <a:gridCol w="996111">
                  <a:extLst>
                    <a:ext uri="{9D8B030D-6E8A-4147-A177-3AD203B41FA5}">
                      <a16:colId xmlns:a16="http://schemas.microsoft.com/office/drawing/2014/main" val="214756542"/>
                    </a:ext>
                  </a:extLst>
                </a:gridCol>
              </a:tblGrid>
              <a:tr h="316965">
                <a:tc>
                  <a:txBody>
                    <a:bodyPr/>
                    <a:lstStyle/>
                    <a:p>
                      <a:pPr algn="ctr" fontAlgn="b"/>
                      <a:r>
                        <a:rPr lang="en-GB" sz="1650" b="1" i="0" u="none" strike="noStrike" dirty="0">
                          <a:solidFill>
                            <a:srgbClr val="000000"/>
                          </a:solidFill>
                          <a:effectLst/>
                          <a:latin typeface="Calibri" panose="020F0502020204030204" pitchFamily="34" charset="0"/>
                        </a:rPr>
                        <a:t>Participant</a:t>
                      </a:r>
                    </a:p>
                  </a:txBody>
                  <a:tcPr marL="9525" marR="9525" marT="9525" marB="0" anchor="b"/>
                </a:tc>
                <a:tc>
                  <a:txBody>
                    <a:bodyPr/>
                    <a:lstStyle/>
                    <a:p>
                      <a:pPr algn="ctr" fontAlgn="b"/>
                      <a:r>
                        <a:rPr lang="en-GB" sz="1650" b="1" u="none" strike="noStrike" dirty="0">
                          <a:solidFill>
                            <a:srgbClr val="000000"/>
                          </a:solidFill>
                          <a:effectLst/>
                        </a:rPr>
                        <a:t>Saturday</a:t>
                      </a:r>
                      <a:endParaRPr lang="en-GB" sz="165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Monday</a:t>
                      </a: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Difference</a:t>
                      </a: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Sign </a:t>
                      </a:r>
                    </a:p>
                    <a:p>
                      <a:pPr algn="ctr" fontAlgn="b"/>
                      <a:r>
                        <a:rPr lang="en-GB" sz="1650" b="1" i="0" u="none" strike="noStrike" dirty="0">
                          <a:solidFill>
                            <a:srgbClr val="000000"/>
                          </a:solidFill>
                          <a:effectLst/>
                          <a:latin typeface="Calibri" panose="020F0502020204030204" pitchFamily="34" charset="0"/>
                        </a:rPr>
                        <a:t>(+ or -)</a:t>
                      </a: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Rank</a:t>
                      </a:r>
                    </a:p>
                  </a:txBody>
                  <a:tcPr marL="9525" marR="9525" marT="9525" marB="0" anchor="b"/>
                </a:tc>
                <a:extLst>
                  <a:ext uri="{0D108BD9-81ED-4DB2-BD59-A6C34878D82A}">
                    <a16:rowId xmlns:a16="http://schemas.microsoft.com/office/drawing/2014/main" val="4198030389"/>
                  </a:ext>
                </a:extLst>
              </a:tr>
              <a:tr h="315891">
                <a:tc>
                  <a:txBody>
                    <a:bodyPr/>
                    <a:lstStyle/>
                    <a:p>
                      <a:pPr algn="ctr" fontAlgn="b"/>
                      <a:r>
                        <a:rPr lang="en-GB" sz="1650" b="0" i="0" u="none" strike="noStrike" dirty="0">
                          <a:solidFill>
                            <a:srgbClr val="000000"/>
                          </a:solidFill>
                          <a:effectLst/>
                          <a:latin typeface="Calibri" panose="020F0502020204030204" pitchFamily="34" charset="0"/>
                        </a:rPr>
                        <a:t>1</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46</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584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a:t>
                      </a:r>
                    </a:p>
                  </a:txBody>
                  <a:tcPr marL="9525" marR="9525" marT="9525" marB="0" anchor="b"/>
                </a:tc>
                <a:extLst>
                  <a:ext uri="{0D108BD9-81ED-4DB2-BD59-A6C34878D82A}">
                    <a16:rowId xmlns:a16="http://schemas.microsoft.com/office/drawing/2014/main" val="4085793157"/>
                  </a:ext>
                </a:extLst>
              </a:tr>
              <a:tr h="316965">
                <a:tc>
                  <a:txBody>
                    <a:bodyPr/>
                    <a:lstStyle/>
                    <a:p>
                      <a:pPr algn="ctr" fontAlgn="b"/>
                      <a:r>
                        <a:rPr lang="en-GB" sz="1650" b="0" i="0" u="none" strike="noStrike" dirty="0">
                          <a:solidFill>
                            <a:srgbClr val="000000"/>
                          </a:solidFill>
                          <a:effectLst/>
                          <a:latin typeface="Calibri" panose="020F0502020204030204" pitchFamily="34" charset="0"/>
                        </a:rPr>
                        <a:t>2</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810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789</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8</a:t>
                      </a:r>
                    </a:p>
                  </a:txBody>
                  <a:tcPr marL="9525" marR="9525" marT="9525" marB="0" anchor="b"/>
                </a:tc>
                <a:extLst>
                  <a:ext uri="{0D108BD9-81ED-4DB2-BD59-A6C34878D82A}">
                    <a16:rowId xmlns:a16="http://schemas.microsoft.com/office/drawing/2014/main" val="3192931840"/>
                  </a:ext>
                </a:extLst>
              </a:tr>
              <a:tr h="316965">
                <a:tc>
                  <a:txBody>
                    <a:bodyPr/>
                    <a:lstStyle/>
                    <a:p>
                      <a:pPr algn="ctr" fontAlgn="b"/>
                      <a:r>
                        <a:rPr lang="en-GB" sz="1650" b="0" i="0" u="none" strike="noStrike" dirty="0">
                          <a:solidFill>
                            <a:srgbClr val="000000"/>
                          </a:solidFill>
                          <a:effectLst/>
                          <a:latin typeface="Calibri" panose="020F0502020204030204" pitchFamily="34" charset="0"/>
                        </a:rPr>
                        <a:t>3</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542</a:t>
                      </a:r>
                    </a:p>
                  </a:txBody>
                  <a:tcPr marL="9525" marR="9525" marT="9525" marB="0" anchor="b"/>
                </a:tc>
                <a:tc>
                  <a:txBody>
                    <a:bodyPr/>
                    <a:lstStyle/>
                    <a:p>
                      <a:pPr algn="ctr" fontAlgn="b"/>
                      <a:r>
                        <a:rPr lang="en-GB" sz="1600" b="0" i="0" u="none" strike="noStrike">
                          <a:solidFill>
                            <a:srgbClr val="000000"/>
                          </a:solidFill>
                          <a:effectLst/>
                          <a:latin typeface="Calibri" panose="020F0502020204030204" pitchFamily="34" charset="0"/>
                        </a:rPr>
                        <a:t>88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2560320454"/>
                  </a:ext>
                </a:extLst>
              </a:tr>
              <a:tr h="316965">
                <a:tc>
                  <a:txBody>
                    <a:bodyPr/>
                    <a:lstStyle/>
                    <a:p>
                      <a:pPr algn="ctr" fontAlgn="b"/>
                      <a:r>
                        <a:rPr lang="en-GB" sz="165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740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745</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3990240055"/>
                  </a:ext>
                </a:extLst>
              </a:tr>
              <a:tr h="316965">
                <a:tc>
                  <a:txBody>
                    <a:bodyPr/>
                    <a:lstStyle/>
                    <a:p>
                      <a:pPr algn="ctr" fontAlgn="b"/>
                      <a:r>
                        <a:rPr lang="en-GB" sz="165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416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411</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2897709865"/>
                  </a:ext>
                </a:extLst>
              </a:tr>
              <a:tr h="316965">
                <a:tc>
                  <a:txBody>
                    <a:bodyPr/>
                    <a:lstStyle/>
                    <a:p>
                      <a:pPr algn="ctr" fontAlgn="b"/>
                      <a:r>
                        <a:rPr lang="en-GB" sz="1650" b="0" i="0" u="none" strike="noStrike" dirty="0">
                          <a:solidFill>
                            <a:srgbClr val="000000"/>
                          </a:solidFill>
                          <a:effectLst/>
                          <a:latin typeface="Calibri" panose="020F0502020204030204" pitchFamily="34" charset="0"/>
                        </a:rPr>
                        <a:t>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226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226</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Exclude</a:t>
                      </a:r>
                    </a:p>
                  </a:txBody>
                  <a:tcPr marL="9525" marR="9525" marT="9525" marB="0" anchor="b"/>
                </a:tc>
                <a:tc>
                  <a:txBody>
                    <a:bodyPr/>
                    <a:lstStyle/>
                    <a:p>
                      <a:pPr algn="ctr" fontAlgn="b"/>
                      <a:endParaRPr lang="en-GB" sz="165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GB" sz="165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72487714"/>
                  </a:ext>
                </a:extLst>
              </a:tr>
              <a:tr h="316965">
                <a:tc>
                  <a:txBody>
                    <a:bodyPr/>
                    <a:lstStyle/>
                    <a:p>
                      <a:pPr algn="ctr" fontAlgn="b"/>
                      <a:r>
                        <a:rPr lang="en-GB" sz="1650" b="0" i="0" u="none" strike="noStrike" dirty="0">
                          <a:solidFill>
                            <a:srgbClr val="000000"/>
                          </a:solidFill>
                          <a:effectLst/>
                          <a:latin typeface="Calibri" panose="020F0502020204030204" pitchFamily="34" charset="0"/>
                        </a:rPr>
                        <a:t>7</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468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304</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164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4010937692"/>
                  </a:ext>
                </a:extLst>
              </a:tr>
              <a:tr h="316965">
                <a:tc>
                  <a:txBody>
                    <a:bodyPr/>
                    <a:lstStyle/>
                    <a:p>
                      <a:pPr algn="ctr" fontAlgn="b"/>
                      <a:r>
                        <a:rPr lang="en-GB" sz="165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753</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23</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730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a:t>
                      </a:r>
                    </a:p>
                  </a:txBody>
                  <a:tcPr marL="9525" marR="9525" marT="9525" marB="0" anchor="b"/>
                </a:tc>
                <a:extLst>
                  <a:ext uri="{0D108BD9-81ED-4DB2-BD59-A6C34878D82A}">
                    <a16:rowId xmlns:a16="http://schemas.microsoft.com/office/drawing/2014/main" val="2708153004"/>
                  </a:ext>
                </a:extLst>
              </a:tr>
              <a:tr h="316965">
                <a:tc>
                  <a:txBody>
                    <a:bodyPr/>
                    <a:lstStyle/>
                    <a:p>
                      <a:pPr algn="ctr" fontAlgn="b"/>
                      <a:r>
                        <a:rPr lang="en-GB" sz="1650" b="0" i="0" u="none" strike="noStrike" dirty="0">
                          <a:solidFill>
                            <a:srgbClr val="000000"/>
                          </a:solidFill>
                          <a:effectLst/>
                          <a:latin typeface="Calibri" panose="020F0502020204030204" pitchFamily="34" charset="0"/>
                        </a:rPr>
                        <a:t>9</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274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177</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97</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a:t>
                      </a:r>
                    </a:p>
                  </a:txBody>
                  <a:tcPr marL="9525" marR="9525" marT="9525" marB="0" anchor="b"/>
                </a:tc>
                <a:extLst>
                  <a:ext uri="{0D108BD9-81ED-4DB2-BD59-A6C34878D82A}">
                    <a16:rowId xmlns:a16="http://schemas.microsoft.com/office/drawing/2014/main" val="1182084033"/>
                  </a:ext>
                </a:extLst>
              </a:tr>
            </a:tbl>
          </a:graphicData>
        </a:graphic>
      </p:graphicFrame>
    </p:spTree>
    <p:extLst>
      <p:ext uri="{BB962C8B-B14F-4D97-AF65-F5344CB8AC3E}">
        <p14:creationId xmlns:p14="http://schemas.microsoft.com/office/powerpoint/2010/main" val="1162998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5D7AD-83CF-E74A-986D-D15E9754C193}"/>
              </a:ext>
            </a:extLst>
          </p:cNvPr>
          <p:cNvSpPr>
            <a:spLocks noGrp="1"/>
          </p:cNvSpPr>
          <p:nvPr>
            <p:ph type="ctrTitle"/>
          </p:nvPr>
        </p:nvSpPr>
        <p:spPr/>
        <p:txBody>
          <a:bodyPr/>
          <a:lstStyle/>
          <a:p>
            <a:r>
              <a:rPr lang="en-GB" dirty="0"/>
              <a:t>Step 4: Add up positive and negative ranks separately</a:t>
            </a:r>
          </a:p>
        </p:txBody>
      </p:sp>
      <p:sp>
        <p:nvSpPr>
          <p:cNvPr id="3" name="Text Placeholder 2">
            <a:extLst>
              <a:ext uri="{FF2B5EF4-FFF2-40B4-BE49-F238E27FC236}">
                <a16:creationId xmlns:a16="http://schemas.microsoft.com/office/drawing/2014/main" id="{4F1C096A-F16F-504D-ABE9-F2F0DA3B94FF}"/>
              </a:ext>
            </a:extLst>
          </p:cNvPr>
          <p:cNvSpPr>
            <a:spLocks noGrp="1"/>
          </p:cNvSpPr>
          <p:nvPr>
            <p:ph type="body" sz="quarter" idx="14"/>
          </p:nvPr>
        </p:nvSpPr>
        <p:spPr>
          <a:xfrm>
            <a:off x="6084168" y="1500753"/>
            <a:ext cx="2915816" cy="1497646"/>
          </a:xfrm>
        </p:spPr>
        <p:txBody>
          <a:bodyPr/>
          <a:lstStyle/>
          <a:p>
            <a:pPr marL="0" indent="0" algn="ctr">
              <a:buNone/>
            </a:pPr>
            <a:r>
              <a:rPr lang="en-GB" sz="1600" dirty="0"/>
              <a:t>Sum of positive ranks =</a:t>
            </a:r>
          </a:p>
          <a:p>
            <a:pPr marL="0" indent="0" algn="ctr">
              <a:buNone/>
            </a:pPr>
            <a:r>
              <a:rPr lang="en-GB" sz="1600" dirty="0"/>
              <a:t>6+8+3+1.5+5+7+4 = 34.5</a:t>
            </a:r>
          </a:p>
          <a:p>
            <a:pPr marL="0" indent="0" algn="ctr">
              <a:buNone/>
            </a:pPr>
            <a:endParaRPr lang="en-GB" sz="1600" b="1" dirty="0"/>
          </a:p>
          <a:p>
            <a:pPr marL="0" indent="0" algn="ctr">
              <a:buNone/>
            </a:pPr>
            <a:r>
              <a:rPr lang="en-GB" sz="1600" dirty="0"/>
              <a:t>Sum of negative ranks = 1.5</a:t>
            </a:r>
          </a:p>
          <a:p>
            <a:pPr marL="0" indent="0" algn="ctr">
              <a:buNone/>
            </a:pPr>
            <a:endParaRPr lang="en-GB" sz="1600" dirty="0"/>
          </a:p>
          <a:p>
            <a:pPr marL="0" indent="0" algn="ctr">
              <a:buNone/>
            </a:pPr>
            <a:r>
              <a:rPr lang="en-GB" sz="1600" dirty="0"/>
              <a:t>If calculated manually, the test statistic (T) is the lowest sum of ranks</a:t>
            </a:r>
          </a:p>
          <a:p>
            <a:pPr marL="0" indent="0" algn="ctr">
              <a:buNone/>
            </a:pPr>
            <a:endParaRPr lang="en-GB" sz="1600" dirty="0"/>
          </a:p>
          <a:p>
            <a:pPr marL="0" indent="0" algn="ctr">
              <a:buNone/>
            </a:pPr>
            <a:r>
              <a:rPr lang="en-GB" sz="1600" dirty="0"/>
              <a:t>R outputs a different test statistic (V) which is equal to the sum of positive ranks</a:t>
            </a:r>
          </a:p>
          <a:p>
            <a:pPr marL="0" indent="0" algn="ctr">
              <a:buNone/>
            </a:pPr>
            <a:endParaRPr lang="en-GB" sz="1600" dirty="0"/>
          </a:p>
          <a:p>
            <a:pPr marL="0" indent="0" algn="ctr">
              <a:buNone/>
            </a:pPr>
            <a:endParaRPr lang="en-GB" sz="1600" dirty="0"/>
          </a:p>
          <a:p>
            <a:pPr marL="0" indent="0" algn="ctr">
              <a:buNone/>
            </a:pPr>
            <a:endParaRPr lang="en-GB" sz="1600" dirty="0"/>
          </a:p>
          <a:p>
            <a:pPr marL="0" indent="0" algn="ctr">
              <a:buNone/>
            </a:pPr>
            <a:endParaRPr lang="en-GB" sz="1600" dirty="0"/>
          </a:p>
          <a:p>
            <a:pPr marL="0" indent="0" algn="ctr">
              <a:buNone/>
            </a:pPr>
            <a:endParaRPr lang="en-GB" sz="1600" dirty="0"/>
          </a:p>
          <a:p>
            <a:pPr lvl="1"/>
            <a:endParaRPr lang="en-GB" sz="1600" dirty="0"/>
          </a:p>
        </p:txBody>
      </p:sp>
      <p:graphicFrame>
        <p:nvGraphicFramePr>
          <p:cNvPr id="4" name="Table 3">
            <a:extLst>
              <a:ext uri="{FF2B5EF4-FFF2-40B4-BE49-F238E27FC236}">
                <a16:creationId xmlns:a16="http://schemas.microsoft.com/office/drawing/2014/main" id="{905DDDA6-B00E-CD43-BF91-6E845339654C}"/>
              </a:ext>
            </a:extLst>
          </p:cNvPr>
          <p:cNvGraphicFramePr>
            <a:graphicFrameLocks noGrp="1"/>
          </p:cNvGraphicFramePr>
          <p:nvPr/>
        </p:nvGraphicFramePr>
        <p:xfrm>
          <a:off x="395536" y="1506152"/>
          <a:ext cx="5544618" cy="3364056"/>
        </p:xfrm>
        <a:graphic>
          <a:graphicData uri="http://schemas.openxmlformats.org/drawingml/2006/table">
            <a:tbl>
              <a:tblPr>
                <a:tableStyleId>{8A107856-5554-42FB-B03E-39F5DBC370BA}</a:tableStyleId>
              </a:tblPr>
              <a:tblGrid>
                <a:gridCol w="1080122">
                  <a:extLst>
                    <a:ext uri="{9D8B030D-6E8A-4147-A177-3AD203B41FA5}">
                      <a16:colId xmlns:a16="http://schemas.microsoft.com/office/drawing/2014/main" val="3661795683"/>
                    </a:ext>
                  </a:extLst>
                </a:gridCol>
                <a:gridCol w="864096">
                  <a:extLst>
                    <a:ext uri="{9D8B030D-6E8A-4147-A177-3AD203B41FA5}">
                      <a16:colId xmlns:a16="http://schemas.microsoft.com/office/drawing/2014/main" val="2270980437"/>
                    </a:ext>
                  </a:extLst>
                </a:gridCol>
                <a:gridCol w="828091">
                  <a:extLst>
                    <a:ext uri="{9D8B030D-6E8A-4147-A177-3AD203B41FA5}">
                      <a16:colId xmlns:a16="http://schemas.microsoft.com/office/drawing/2014/main" val="466043919"/>
                    </a:ext>
                  </a:extLst>
                </a:gridCol>
                <a:gridCol w="924103">
                  <a:extLst>
                    <a:ext uri="{9D8B030D-6E8A-4147-A177-3AD203B41FA5}">
                      <a16:colId xmlns:a16="http://schemas.microsoft.com/office/drawing/2014/main" val="2566049320"/>
                    </a:ext>
                  </a:extLst>
                </a:gridCol>
                <a:gridCol w="924103">
                  <a:extLst>
                    <a:ext uri="{9D8B030D-6E8A-4147-A177-3AD203B41FA5}">
                      <a16:colId xmlns:a16="http://schemas.microsoft.com/office/drawing/2014/main" val="3356956442"/>
                    </a:ext>
                  </a:extLst>
                </a:gridCol>
                <a:gridCol w="924103">
                  <a:extLst>
                    <a:ext uri="{9D8B030D-6E8A-4147-A177-3AD203B41FA5}">
                      <a16:colId xmlns:a16="http://schemas.microsoft.com/office/drawing/2014/main" val="214756542"/>
                    </a:ext>
                  </a:extLst>
                </a:gridCol>
              </a:tblGrid>
              <a:tr h="316965">
                <a:tc>
                  <a:txBody>
                    <a:bodyPr/>
                    <a:lstStyle/>
                    <a:p>
                      <a:pPr algn="ctr" fontAlgn="b"/>
                      <a:r>
                        <a:rPr lang="en-GB" sz="1650" b="1" i="0" u="none" strike="noStrike" dirty="0">
                          <a:solidFill>
                            <a:srgbClr val="000000"/>
                          </a:solidFill>
                          <a:effectLst/>
                          <a:latin typeface="Calibri" panose="020F0502020204030204" pitchFamily="34" charset="0"/>
                        </a:rPr>
                        <a:t>Participant</a:t>
                      </a:r>
                    </a:p>
                  </a:txBody>
                  <a:tcPr marL="9525" marR="9525" marT="9525" marB="0" anchor="b"/>
                </a:tc>
                <a:tc>
                  <a:txBody>
                    <a:bodyPr/>
                    <a:lstStyle/>
                    <a:p>
                      <a:pPr algn="ctr" fontAlgn="b"/>
                      <a:r>
                        <a:rPr lang="en-GB" sz="1650" b="1" u="none" strike="noStrike" dirty="0">
                          <a:solidFill>
                            <a:srgbClr val="000000"/>
                          </a:solidFill>
                          <a:effectLst/>
                        </a:rPr>
                        <a:t>Saturday</a:t>
                      </a:r>
                      <a:endParaRPr lang="en-GB" sz="165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Monday</a:t>
                      </a: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Difference</a:t>
                      </a: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Sign </a:t>
                      </a:r>
                    </a:p>
                    <a:p>
                      <a:pPr algn="ctr" fontAlgn="b"/>
                      <a:r>
                        <a:rPr lang="en-GB" sz="1650" b="1" i="0" u="none" strike="noStrike" dirty="0">
                          <a:solidFill>
                            <a:srgbClr val="000000"/>
                          </a:solidFill>
                          <a:effectLst/>
                          <a:latin typeface="Calibri" panose="020F0502020204030204" pitchFamily="34" charset="0"/>
                        </a:rPr>
                        <a:t>(+ or -)</a:t>
                      </a: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Rank</a:t>
                      </a:r>
                    </a:p>
                  </a:txBody>
                  <a:tcPr marL="9525" marR="9525" marT="9525" marB="0" anchor="b"/>
                </a:tc>
                <a:extLst>
                  <a:ext uri="{0D108BD9-81ED-4DB2-BD59-A6C34878D82A}">
                    <a16:rowId xmlns:a16="http://schemas.microsoft.com/office/drawing/2014/main" val="4198030389"/>
                  </a:ext>
                </a:extLst>
              </a:tr>
              <a:tr h="315891">
                <a:tc>
                  <a:txBody>
                    <a:bodyPr/>
                    <a:lstStyle/>
                    <a:p>
                      <a:pPr algn="ctr" fontAlgn="b"/>
                      <a:r>
                        <a:rPr lang="en-GB" sz="1650" b="0" i="0" u="none" strike="noStrike" dirty="0">
                          <a:solidFill>
                            <a:srgbClr val="000000"/>
                          </a:solidFill>
                          <a:effectLst/>
                          <a:latin typeface="Calibri" panose="020F0502020204030204" pitchFamily="34" charset="0"/>
                        </a:rPr>
                        <a:t>1</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46</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584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a:t>
                      </a:r>
                    </a:p>
                  </a:txBody>
                  <a:tcPr marL="9525" marR="9525" marT="9525" marB="0" anchor="b"/>
                </a:tc>
                <a:extLst>
                  <a:ext uri="{0D108BD9-81ED-4DB2-BD59-A6C34878D82A}">
                    <a16:rowId xmlns:a16="http://schemas.microsoft.com/office/drawing/2014/main" val="4085793157"/>
                  </a:ext>
                </a:extLst>
              </a:tr>
              <a:tr h="316965">
                <a:tc>
                  <a:txBody>
                    <a:bodyPr/>
                    <a:lstStyle/>
                    <a:p>
                      <a:pPr algn="ctr" fontAlgn="b"/>
                      <a:r>
                        <a:rPr lang="en-GB" sz="1650" b="0" i="0" u="none" strike="noStrike" dirty="0">
                          <a:solidFill>
                            <a:srgbClr val="000000"/>
                          </a:solidFill>
                          <a:effectLst/>
                          <a:latin typeface="Calibri" panose="020F0502020204030204" pitchFamily="34" charset="0"/>
                        </a:rPr>
                        <a:t>2</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810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789</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8</a:t>
                      </a:r>
                    </a:p>
                  </a:txBody>
                  <a:tcPr marL="9525" marR="9525" marT="9525" marB="0" anchor="b"/>
                </a:tc>
                <a:extLst>
                  <a:ext uri="{0D108BD9-81ED-4DB2-BD59-A6C34878D82A}">
                    <a16:rowId xmlns:a16="http://schemas.microsoft.com/office/drawing/2014/main" val="3192931840"/>
                  </a:ext>
                </a:extLst>
              </a:tr>
              <a:tr h="316965">
                <a:tc>
                  <a:txBody>
                    <a:bodyPr/>
                    <a:lstStyle/>
                    <a:p>
                      <a:pPr algn="ctr" fontAlgn="b"/>
                      <a:r>
                        <a:rPr lang="en-GB" sz="1650" b="0" i="0" u="none" strike="noStrike" dirty="0">
                          <a:solidFill>
                            <a:srgbClr val="000000"/>
                          </a:solidFill>
                          <a:effectLst/>
                          <a:latin typeface="Calibri" panose="020F0502020204030204" pitchFamily="34" charset="0"/>
                        </a:rPr>
                        <a:t>3</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542</a:t>
                      </a:r>
                    </a:p>
                  </a:txBody>
                  <a:tcPr marL="9525" marR="9525" marT="9525" marB="0" anchor="b"/>
                </a:tc>
                <a:tc>
                  <a:txBody>
                    <a:bodyPr/>
                    <a:lstStyle/>
                    <a:p>
                      <a:pPr algn="ctr" fontAlgn="b"/>
                      <a:r>
                        <a:rPr lang="en-GB" sz="1600" b="0" i="0" u="none" strike="noStrike">
                          <a:solidFill>
                            <a:srgbClr val="000000"/>
                          </a:solidFill>
                          <a:effectLst/>
                          <a:latin typeface="Calibri" panose="020F0502020204030204" pitchFamily="34" charset="0"/>
                        </a:rPr>
                        <a:t>88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2560320454"/>
                  </a:ext>
                </a:extLst>
              </a:tr>
              <a:tr h="316965">
                <a:tc>
                  <a:txBody>
                    <a:bodyPr/>
                    <a:lstStyle/>
                    <a:p>
                      <a:pPr algn="ctr" fontAlgn="b"/>
                      <a:r>
                        <a:rPr lang="en-GB" sz="165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740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837</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-97</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3990240055"/>
                  </a:ext>
                </a:extLst>
              </a:tr>
              <a:tr h="316965">
                <a:tc>
                  <a:txBody>
                    <a:bodyPr/>
                    <a:lstStyle/>
                    <a:p>
                      <a:pPr algn="ctr" fontAlgn="b"/>
                      <a:r>
                        <a:rPr lang="en-GB" sz="165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416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405</a:t>
                      </a:r>
                    </a:p>
                  </a:txBody>
                  <a:tcPr marL="9525" marR="9525" marT="9525" marB="0" anchor="b"/>
                </a:tc>
                <a:tc>
                  <a:txBody>
                    <a:bodyPr/>
                    <a:lstStyle/>
                    <a:p>
                      <a:pPr algn="ctr" fontAlgn="b"/>
                      <a:r>
                        <a:rPr lang="en-GB" sz="16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2897709865"/>
                  </a:ext>
                </a:extLst>
              </a:tr>
              <a:tr h="316965">
                <a:tc>
                  <a:txBody>
                    <a:bodyPr/>
                    <a:lstStyle/>
                    <a:p>
                      <a:pPr algn="ctr" fontAlgn="b"/>
                      <a:r>
                        <a:rPr lang="en-GB" sz="1650" b="0" i="0" u="none" strike="noStrike" dirty="0">
                          <a:solidFill>
                            <a:srgbClr val="000000"/>
                          </a:solidFill>
                          <a:effectLst/>
                          <a:latin typeface="Calibri" panose="020F0502020204030204" pitchFamily="34" charset="0"/>
                        </a:rPr>
                        <a:t>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226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226</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Exclude</a:t>
                      </a:r>
                    </a:p>
                  </a:txBody>
                  <a:tcPr marL="9525" marR="9525" marT="9525" marB="0" anchor="b"/>
                </a:tc>
                <a:tc>
                  <a:txBody>
                    <a:bodyPr/>
                    <a:lstStyle/>
                    <a:p>
                      <a:pPr algn="ctr" fontAlgn="b"/>
                      <a:endParaRPr lang="en-GB" sz="165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GB" sz="165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72487714"/>
                  </a:ext>
                </a:extLst>
              </a:tr>
              <a:tr h="316965">
                <a:tc>
                  <a:txBody>
                    <a:bodyPr/>
                    <a:lstStyle/>
                    <a:p>
                      <a:pPr algn="ctr" fontAlgn="b"/>
                      <a:r>
                        <a:rPr lang="en-GB" sz="1650" b="0" i="0" u="none" strike="noStrike" dirty="0">
                          <a:solidFill>
                            <a:srgbClr val="000000"/>
                          </a:solidFill>
                          <a:effectLst/>
                          <a:latin typeface="Calibri" panose="020F0502020204030204" pitchFamily="34" charset="0"/>
                        </a:rPr>
                        <a:t>7</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468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304</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164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4010937692"/>
                  </a:ext>
                </a:extLst>
              </a:tr>
              <a:tr h="316965">
                <a:tc>
                  <a:txBody>
                    <a:bodyPr/>
                    <a:lstStyle/>
                    <a:p>
                      <a:pPr algn="ctr" fontAlgn="b"/>
                      <a:r>
                        <a:rPr lang="en-GB" sz="165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753</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23</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730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a:t>
                      </a:r>
                    </a:p>
                  </a:txBody>
                  <a:tcPr marL="9525" marR="9525" marT="9525" marB="0" anchor="b"/>
                </a:tc>
                <a:extLst>
                  <a:ext uri="{0D108BD9-81ED-4DB2-BD59-A6C34878D82A}">
                    <a16:rowId xmlns:a16="http://schemas.microsoft.com/office/drawing/2014/main" val="2708153004"/>
                  </a:ext>
                </a:extLst>
              </a:tr>
              <a:tr h="316965">
                <a:tc>
                  <a:txBody>
                    <a:bodyPr/>
                    <a:lstStyle/>
                    <a:p>
                      <a:pPr algn="ctr" fontAlgn="b"/>
                      <a:r>
                        <a:rPr lang="en-GB" sz="1650" b="0" i="0" u="none" strike="noStrike" dirty="0">
                          <a:solidFill>
                            <a:srgbClr val="000000"/>
                          </a:solidFill>
                          <a:effectLst/>
                          <a:latin typeface="Calibri" panose="020F0502020204030204" pitchFamily="34" charset="0"/>
                        </a:rPr>
                        <a:t>9</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274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177</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97</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a:t>
                      </a:r>
                    </a:p>
                  </a:txBody>
                  <a:tcPr marL="9525" marR="9525" marT="9525" marB="0" anchor="b"/>
                </a:tc>
                <a:extLst>
                  <a:ext uri="{0D108BD9-81ED-4DB2-BD59-A6C34878D82A}">
                    <a16:rowId xmlns:a16="http://schemas.microsoft.com/office/drawing/2014/main" val="1182084033"/>
                  </a:ext>
                </a:extLst>
              </a:tr>
            </a:tbl>
          </a:graphicData>
        </a:graphic>
      </p:graphicFrame>
    </p:spTree>
    <p:extLst>
      <p:ext uri="{BB962C8B-B14F-4D97-AF65-F5344CB8AC3E}">
        <p14:creationId xmlns:p14="http://schemas.microsoft.com/office/powerpoint/2010/main" val="3450589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68C00-437D-2540-BDEB-D60A17112C73}"/>
              </a:ext>
            </a:extLst>
          </p:cNvPr>
          <p:cNvSpPr>
            <a:spLocks noGrp="1"/>
          </p:cNvSpPr>
          <p:nvPr>
            <p:ph type="ctrTitle"/>
          </p:nvPr>
        </p:nvSpPr>
        <p:spPr>
          <a:xfrm>
            <a:off x="395536" y="2300808"/>
            <a:ext cx="8208912" cy="757907"/>
          </a:xfrm>
        </p:spPr>
        <p:txBody>
          <a:bodyPr/>
          <a:lstStyle/>
          <a:p>
            <a:r>
              <a:rPr lang="en-GB" dirty="0"/>
              <a:t>Running the Wilcoxon signed-rank test in R</a:t>
            </a:r>
          </a:p>
        </p:txBody>
      </p:sp>
      <p:sp>
        <p:nvSpPr>
          <p:cNvPr id="6" name="Rectangle 5">
            <a:extLst>
              <a:ext uri="{FF2B5EF4-FFF2-40B4-BE49-F238E27FC236}">
                <a16:creationId xmlns:a16="http://schemas.microsoft.com/office/drawing/2014/main" id="{5AAEA6AA-9126-FD49-93B3-1DE8E2A89524}"/>
              </a:ext>
            </a:extLst>
          </p:cNvPr>
          <p:cNvSpPr/>
          <p:nvPr/>
        </p:nvSpPr>
        <p:spPr>
          <a:xfrm>
            <a:off x="323528" y="987574"/>
            <a:ext cx="8568952"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5721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8109134-92E4-C344-8840-2CA3F85C663B}"/>
              </a:ext>
            </a:extLst>
          </p:cNvPr>
          <p:cNvPicPr>
            <a:picLocks noChangeAspect="1"/>
          </p:cNvPicPr>
          <p:nvPr/>
        </p:nvPicPr>
        <p:blipFill>
          <a:blip r:embed="rId3"/>
          <a:stretch>
            <a:fillRect/>
          </a:stretch>
        </p:blipFill>
        <p:spPr>
          <a:xfrm>
            <a:off x="670977" y="2198222"/>
            <a:ext cx="8191500" cy="558800"/>
          </a:xfrm>
          <a:prstGeom prst="rect">
            <a:avLst/>
          </a:prstGeom>
        </p:spPr>
      </p:pic>
      <p:sp>
        <p:nvSpPr>
          <p:cNvPr id="2" name="Title 1">
            <a:extLst>
              <a:ext uri="{FF2B5EF4-FFF2-40B4-BE49-F238E27FC236}">
                <a16:creationId xmlns:a16="http://schemas.microsoft.com/office/drawing/2014/main" id="{FF6D1C25-60BF-644E-8583-DC2A01299D25}"/>
              </a:ext>
            </a:extLst>
          </p:cNvPr>
          <p:cNvSpPr>
            <a:spLocks noGrp="1"/>
          </p:cNvSpPr>
          <p:nvPr>
            <p:ph type="ctrTitle"/>
          </p:nvPr>
        </p:nvSpPr>
        <p:spPr>
          <a:xfrm>
            <a:off x="395536" y="591424"/>
            <a:ext cx="9145016" cy="520128"/>
          </a:xfrm>
        </p:spPr>
        <p:txBody>
          <a:bodyPr/>
          <a:lstStyle/>
          <a:p>
            <a:r>
              <a:rPr lang="en-GB" dirty="0"/>
              <a:t>Basic code to run the Wilcoxon signed-rank test</a:t>
            </a:r>
            <a:br>
              <a:rPr lang="en-GB" dirty="0"/>
            </a:br>
            <a:endParaRPr lang="en-GB" sz="2000" dirty="0"/>
          </a:p>
        </p:txBody>
      </p:sp>
      <p:cxnSp>
        <p:nvCxnSpPr>
          <p:cNvPr id="5" name="Straight Arrow Connector 4">
            <a:extLst>
              <a:ext uri="{FF2B5EF4-FFF2-40B4-BE49-F238E27FC236}">
                <a16:creationId xmlns:a16="http://schemas.microsoft.com/office/drawing/2014/main" id="{5D3879A9-9A1B-354D-8581-C3D0ABF8A60C}"/>
              </a:ext>
            </a:extLst>
          </p:cNvPr>
          <p:cNvCxnSpPr>
            <a:cxnSpLocks/>
          </p:cNvCxnSpPr>
          <p:nvPr/>
        </p:nvCxnSpPr>
        <p:spPr>
          <a:xfrm>
            <a:off x="1284136" y="1939635"/>
            <a:ext cx="0" cy="247196"/>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6" name="Rounded Rectangle 5">
            <a:extLst>
              <a:ext uri="{FF2B5EF4-FFF2-40B4-BE49-F238E27FC236}">
                <a16:creationId xmlns:a16="http://schemas.microsoft.com/office/drawing/2014/main" id="{921FD671-98B0-5845-9622-98E422112E1D}"/>
              </a:ext>
            </a:extLst>
          </p:cNvPr>
          <p:cNvSpPr/>
          <p:nvPr/>
        </p:nvSpPr>
        <p:spPr>
          <a:xfrm>
            <a:off x="643052" y="1635646"/>
            <a:ext cx="1368152" cy="328107"/>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accent2"/>
                </a:solidFill>
              </a:rPr>
              <a:t>Keep output</a:t>
            </a:r>
          </a:p>
        </p:txBody>
      </p:sp>
      <p:cxnSp>
        <p:nvCxnSpPr>
          <p:cNvPr id="7" name="Straight Arrow Connector 6">
            <a:extLst>
              <a:ext uri="{FF2B5EF4-FFF2-40B4-BE49-F238E27FC236}">
                <a16:creationId xmlns:a16="http://schemas.microsoft.com/office/drawing/2014/main" id="{176DB6BA-6DEA-A040-B89D-0FA96E637CB2}"/>
              </a:ext>
            </a:extLst>
          </p:cNvPr>
          <p:cNvCxnSpPr>
            <a:cxnSpLocks/>
          </p:cNvCxnSpPr>
          <p:nvPr/>
        </p:nvCxnSpPr>
        <p:spPr>
          <a:xfrm flipV="1">
            <a:off x="2246447" y="2451009"/>
            <a:ext cx="0" cy="164433"/>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23A35E6C-C204-CE48-BCB1-A531A9CED26A}"/>
              </a:ext>
            </a:extLst>
          </p:cNvPr>
          <p:cNvSpPr/>
          <p:nvPr/>
        </p:nvSpPr>
        <p:spPr>
          <a:xfrm>
            <a:off x="1723171" y="2615442"/>
            <a:ext cx="1218093" cy="720144"/>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accent2"/>
                </a:solidFill>
              </a:rPr>
              <a:t>Function to run test </a:t>
            </a:r>
          </a:p>
        </p:txBody>
      </p:sp>
      <p:cxnSp>
        <p:nvCxnSpPr>
          <p:cNvPr id="13" name="Straight Arrow Connector 12">
            <a:extLst>
              <a:ext uri="{FF2B5EF4-FFF2-40B4-BE49-F238E27FC236}">
                <a16:creationId xmlns:a16="http://schemas.microsoft.com/office/drawing/2014/main" id="{154EB9E7-9042-F64F-91F7-1C0EC2D35465}"/>
              </a:ext>
            </a:extLst>
          </p:cNvPr>
          <p:cNvCxnSpPr>
            <a:cxnSpLocks/>
          </p:cNvCxnSpPr>
          <p:nvPr/>
        </p:nvCxnSpPr>
        <p:spPr>
          <a:xfrm>
            <a:off x="4118657" y="1939450"/>
            <a:ext cx="0" cy="247196"/>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4" name="Rounded Rectangle 13">
            <a:extLst>
              <a:ext uri="{FF2B5EF4-FFF2-40B4-BE49-F238E27FC236}">
                <a16:creationId xmlns:a16="http://schemas.microsoft.com/office/drawing/2014/main" id="{0AD775DE-3801-FA42-972D-48F040A1A4AC}"/>
              </a:ext>
            </a:extLst>
          </p:cNvPr>
          <p:cNvSpPr/>
          <p:nvPr/>
        </p:nvSpPr>
        <p:spPr>
          <a:xfrm>
            <a:off x="3470587" y="1622920"/>
            <a:ext cx="1296140" cy="328106"/>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accent2"/>
                </a:solidFill>
              </a:rPr>
              <a:t>Timepoint 1</a:t>
            </a:r>
          </a:p>
        </p:txBody>
      </p:sp>
      <p:sp>
        <p:nvSpPr>
          <p:cNvPr id="16" name="Rounded Rectangle 15">
            <a:extLst>
              <a:ext uri="{FF2B5EF4-FFF2-40B4-BE49-F238E27FC236}">
                <a16:creationId xmlns:a16="http://schemas.microsoft.com/office/drawing/2014/main" id="{AE6A9736-47FB-324C-A4C7-EE0D49F7A984}"/>
              </a:ext>
            </a:extLst>
          </p:cNvPr>
          <p:cNvSpPr/>
          <p:nvPr/>
        </p:nvSpPr>
        <p:spPr>
          <a:xfrm>
            <a:off x="6012163" y="1580646"/>
            <a:ext cx="1296137" cy="358804"/>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accent2"/>
                </a:solidFill>
              </a:rPr>
              <a:t>Timepoint 2</a:t>
            </a:r>
          </a:p>
        </p:txBody>
      </p:sp>
      <p:cxnSp>
        <p:nvCxnSpPr>
          <p:cNvPr id="18" name="Straight Arrow Connector 17">
            <a:extLst>
              <a:ext uri="{FF2B5EF4-FFF2-40B4-BE49-F238E27FC236}">
                <a16:creationId xmlns:a16="http://schemas.microsoft.com/office/drawing/2014/main" id="{85211493-92D1-7C47-A5BC-337625F5A535}"/>
              </a:ext>
            </a:extLst>
          </p:cNvPr>
          <p:cNvCxnSpPr>
            <a:cxnSpLocks/>
          </p:cNvCxnSpPr>
          <p:nvPr/>
        </p:nvCxnSpPr>
        <p:spPr>
          <a:xfrm>
            <a:off x="6660232" y="1951026"/>
            <a:ext cx="0" cy="247196"/>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BEACBC6-3432-1346-B40D-D05E02DE9A87}"/>
              </a:ext>
            </a:extLst>
          </p:cNvPr>
          <p:cNvCxnSpPr>
            <a:cxnSpLocks/>
          </p:cNvCxnSpPr>
          <p:nvPr/>
        </p:nvCxnSpPr>
        <p:spPr>
          <a:xfrm flipV="1">
            <a:off x="8079095" y="2467620"/>
            <a:ext cx="0" cy="32886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1" name="Rounded Rectangle 20">
            <a:extLst>
              <a:ext uri="{FF2B5EF4-FFF2-40B4-BE49-F238E27FC236}">
                <a16:creationId xmlns:a16="http://schemas.microsoft.com/office/drawing/2014/main" id="{6E094035-D87C-9E45-B1B3-2FD80029B19C}"/>
              </a:ext>
            </a:extLst>
          </p:cNvPr>
          <p:cNvSpPr/>
          <p:nvPr/>
        </p:nvSpPr>
        <p:spPr>
          <a:xfrm>
            <a:off x="6768243" y="2715766"/>
            <a:ext cx="2122158" cy="863516"/>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accent2"/>
                </a:solidFill>
              </a:rPr>
              <a:t>Tells R data is paired (i.e. repeated measures)</a:t>
            </a:r>
          </a:p>
        </p:txBody>
      </p:sp>
      <p:cxnSp>
        <p:nvCxnSpPr>
          <p:cNvPr id="35" name="Straight Arrow Connector 34">
            <a:extLst>
              <a:ext uri="{FF2B5EF4-FFF2-40B4-BE49-F238E27FC236}">
                <a16:creationId xmlns:a16="http://schemas.microsoft.com/office/drawing/2014/main" id="{2E647D77-0BAA-A745-B7F0-5143D2FA95DD}"/>
              </a:ext>
            </a:extLst>
          </p:cNvPr>
          <p:cNvCxnSpPr>
            <a:cxnSpLocks/>
          </p:cNvCxnSpPr>
          <p:nvPr/>
        </p:nvCxnSpPr>
        <p:spPr>
          <a:xfrm flipV="1">
            <a:off x="1176125" y="2615442"/>
            <a:ext cx="108011" cy="1269151"/>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36" name="Rounded Rectangle 35">
            <a:extLst>
              <a:ext uri="{FF2B5EF4-FFF2-40B4-BE49-F238E27FC236}">
                <a16:creationId xmlns:a16="http://schemas.microsoft.com/office/drawing/2014/main" id="{747D5078-C5B4-244E-A21C-CD39E9D3FCBF}"/>
              </a:ext>
            </a:extLst>
          </p:cNvPr>
          <p:cNvSpPr/>
          <p:nvPr/>
        </p:nvSpPr>
        <p:spPr>
          <a:xfrm>
            <a:off x="384036" y="3884592"/>
            <a:ext cx="1800200" cy="573356"/>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accent2"/>
                </a:solidFill>
              </a:rPr>
              <a:t>Displays the model output</a:t>
            </a:r>
          </a:p>
        </p:txBody>
      </p:sp>
    </p:spTree>
    <p:extLst>
      <p:ext uri="{BB962C8B-B14F-4D97-AF65-F5344CB8AC3E}">
        <p14:creationId xmlns:p14="http://schemas.microsoft.com/office/powerpoint/2010/main" val="1422700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4" grpId="0" animBg="1"/>
      <p:bldP spid="16" grpId="0" animBg="1"/>
      <p:bldP spid="21" grpId="0" animBg="1"/>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1E7BF26-36A2-164C-92F1-488BED08169C}"/>
              </a:ext>
            </a:extLst>
          </p:cNvPr>
          <p:cNvPicPr>
            <a:picLocks noChangeAspect="1"/>
          </p:cNvPicPr>
          <p:nvPr/>
        </p:nvPicPr>
        <p:blipFill>
          <a:blip r:embed="rId2"/>
          <a:stretch>
            <a:fillRect/>
          </a:stretch>
        </p:blipFill>
        <p:spPr>
          <a:xfrm>
            <a:off x="1306501" y="1466668"/>
            <a:ext cx="6539543" cy="2301132"/>
          </a:xfrm>
          <a:prstGeom prst="rect">
            <a:avLst/>
          </a:prstGeom>
        </p:spPr>
      </p:pic>
      <p:sp>
        <p:nvSpPr>
          <p:cNvPr id="2" name="Title 1">
            <a:extLst>
              <a:ext uri="{FF2B5EF4-FFF2-40B4-BE49-F238E27FC236}">
                <a16:creationId xmlns:a16="http://schemas.microsoft.com/office/drawing/2014/main" id="{8C7D89A2-70CB-9F4E-AA7A-9FDD7E1AED3B}"/>
              </a:ext>
            </a:extLst>
          </p:cNvPr>
          <p:cNvSpPr>
            <a:spLocks noGrp="1"/>
          </p:cNvSpPr>
          <p:nvPr>
            <p:ph type="ctrTitle"/>
          </p:nvPr>
        </p:nvSpPr>
        <p:spPr/>
        <p:txBody>
          <a:bodyPr/>
          <a:lstStyle/>
          <a:p>
            <a:r>
              <a:rPr lang="en-GB" dirty="0"/>
              <a:t>Output</a:t>
            </a:r>
          </a:p>
        </p:txBody>
      </p:sp>
      <p:pic>
        <p:nvPicPr>
          <p:cNvPr id="7" name="Picture 12" descr="Free Soft Drinks Cliparts, Download Free Soft Drinks Cliparts png images,  Free ClipArts on Clipart Library">
            <a:extLst>
              <a:ext uri="{FF2B5EF4-FFF2-40B4-BE49-F238E27FC236}">
                <a16:creationId xmlns:a16="http://schemas.microsoft.com/office/drawing/2014/main" id="{98F95E42-1F55-E940-97BE-DD962C05D0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23478"/>
            <a:ext cx="539996" cy="94340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BD470C35-DED5-164B-88A8-53E5E5B9C9B7}"/>
              </a:ext>
            </a:extLst>
          </p:cNvPr>
          <p:cNvSpPr/>
          <p:nvPr/>
        </p:nvSpPr>
        <p:spPr>
          <a:xfrm>
            <a:off x="1306501" y="3291830"/>
            <a:ext cx="817227" cy="28803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a:extLst>
              <a:ext uri="{FF2B5EF4-FFF2-40B4-BE49-F238E27FC236}">
                <a16:creationId xmlns:a16="http://schemas.microsoft.com/office/drawing/2014/main" id="{0B2796AA-6E44-934F-A088-D24809C9B044}"/>
              </a:ext>
            </a:extLst>
          </p:cNvPr>
          <p:cNvSpPr/>
          <p:nvPr/>
        </p:nvSpPr>
        <p:spPr>
          <a:xfrm>
            <a:off x="539488" y="4083918"/>
            <a:ext cx="3528392" cy="648072"/>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solidFill>
              </a:rPr>
              <a:t>What is V?</a:t>
            </a:r>
          </a:p>
        </p:txBody>
      </p:sp>
      <p:cxnSp>
        <p:nvCxnSpPr>
          <p:cNvPr id="10" name="Straight Arrow Connector 9">
            <a:extLst>
              <a:ext uri="{FF2B5EF4-FFF2-40B4-BE49-F238E27FC236}">
                <a16:creationId xmlns:a16="http://schemas.microsoft.com/office/drawing/2014/main" id="{9C18FAA7-CBE3-0B4C-822B-CB52E98DC74F}"/>
              </a:ext>
            </a:extLst>
          </p:cNvPr>
          <p:cNvCxnSpPr>
            <a:cxnSpLocks/>
          </p:cNvCxnSpPr>
          <p:nvPr/>
        </p:nvCxnSpPr>
        <p:spPr>
          <a:xfrm flipH="1">
            <a:off x="1306501" y="3592528"/>
            <a:ext cx="138267" cy="350544"/>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4" name="Rounded Rectangle 13">
            <a:extLst>
              <a:ext uri="{FF2B5EF4-FFF2-40B4-BE49-F238E27FC236}">
                <a16:creationId xmlns:a16="http://schemas.microsoft.com/office/drawing/2014/main" id="{59A3B777-E8FB-364A-AE29-C7BD984C1747}"/>
              </a:ext>
            </a:extLst>
          </p:cNvPr>
          <p:cNvSpPr/>
          <p:nvPr/>
        </p:nvSpPr>
        <p:spPr>
          <a:xfrm>
            <a:off x="6888793" y="3502200"/>
            <a:ext cx="1897411" cy="878574"/>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solidFill>
              </a:rPr>
              <a:t>V = Sum of positive ranks</a:t>
            </a:r>
          </a:p>
        </p:txBody>
      </p:sp>
      <p:pic>
        <p:nvPicPr>
          <p:cNvPr id="16" name="Picture 15">
            <a:extLst>
              <a:ext uri="{FF2B5EF4-FFF2-40B4-BE49-F238E27FC236}">
                <a16:creationId xmlns:a16="http://schemas.microsoft.com/office/drawing/2014/main" id="{EE2FEA85-2880-0949-923B-7A32015D601E}"/>
              </a:ext>
            </a:extLst>
          </p:cNvPr>
          <p:cNvPicPr>
            <a:picLocks noChangeAspect="1"/>
          </p:cNvPicPr>
          <p:nvPr/>
        </p:nvPicPr>
        <p:blipFill>
          <a:blip r:embed="rId4"/>
          <a:stretch>
            <a:fillRect/>
          </a:stretch>
        </p:blipFill>
        <p:spPr>
          <a:xfrm>
            <a:off x="4390501" y="3824008"/>
            <a:ext cx="2175671" cy="1113532"/>
          </a:xfrm>
          <a:prstGeom prst="rect">
            <a:avLst/>
          </a:prstGeom>
          <a:ln w="50800">
            <a:solidFill>
              <a:schemeClr val="accent2"/>
            </a:solidFill>
          </a:ln>
        </p:spPr>
      </p:pic>
    </p:spTree>
    <p:extLst>
      <p:ext uri="{BB962C8B-B14F-4D97-AF65-F5344CB8AC3E}">
        <p14:creationId xmlns:p14="http://schemas.microsoft.com/office/powerpoint/2010/main" val="1629194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9C121F9-9DBE-DD4F-8C08-D9B964552385}"/>
              </a:ext>
            </a:extLst>
          </p:cNvPr>
          <p:cNvPicPr>
            <a:picLocks noChangeAspect="1"/>
          </p:cNvPicPr>
          <p:nvPr/>
        </p:nvPicPr>
        <p:blipFill>
          <a:blip r:embed="rId2"/>
          <a:stretch>
            <a:fillRect/>
          </a:stretch>
        </p:blipFill>
        <p:spPr>
          <a:xfrm>
            <a:off x="4355976" y="3723878"/>
            <a:ext cx="4220525" cy="928876"/>
          </a:xfrm>
          <a:prstGeom prst="rect">
            <a:avLst/>
          </a:prstGeom>
          <a:ln w="38100">
            <a:solidFill>
              <a:schemeClr val="accent2"/>
            </a:solidFill>
          </a:ln>
        </p:spPr>
      </p:pic>
      <p:sp>
        <p:nvSpPr>
          <p:cNvPr id="2" name="Title 1">
            <a:extLst>
              <a:ext uri="{FF2B5EF4-FFF2-40B4-BE49-F238E27FC236}">
                <a16:creationId xmlns:a16="http://schemas.microsoft.com/office/drawing/2014/main" id="{EA390562-6520-294B-B9DF-BEF6F8135224}"/>
              </a:ext>
            </a:extLst>
          </p:cNvPr>
          <p:cNvSpPr>
            <a:spLocks noGrp="1"/>
          </p:cNvSpPr>
          <p:nvPr>
            <p:ph type="ctrTitle"/>
          </p:nvPr>
        </p:nvSpPr>
        <p:spPr>
          <a:xfrm>
            <a:off x="395536" y="411510"/>
            <a:ext cx="6480720" cy="864096"/>
          </a:xfrm>
        </p:spPr>
        <p:txBody>
          <a:bodyPr/>
          <a:lstStyle/>
          <a:p>
            <a:r>
              <a:rPr lang="en-GB" dirty="0"/>
              <a:t>Does V differ depending on how I enter the variables into </a:t>
            </a:r>
            <a:r>
              <a:rPr lang="en-GB" dirty="0" err="1"/>
              <a:t>wilcox.test</a:t>
            </a:r>
            <a:r>
              <a:rPr lang="en-GB" dirty="0"/>
              <a:t>?</a:t>
            </a:r>
          </a:p>
        </p:txBody>
      </p:sp>
      <p:pic>
        <p:nvPicPr>
          <p:cNvPr id="8" name="Picture 7">
            <a:extLst>
              <a:ext uri="{FF2B5EF4-FFF2-40B4-BE49-F238E27FC236}">
                <a16:creationId xmlns:a16="http://schemas.microsoft.com/office/drawing/2014/main" id="{869475F2-8588-7045-8CA5-FA3E26E93943}"/>
              </a:ext>
            </a:extLst>
          </p:cNvPr>
          <p:cNvPicPr>
            <a:picLocks noChangeAspect="1"/>
          </p:cNvPicPr>
          <p:nvPr/>
        </p:nvPicPr>
        <p:blipFill>
          <a:blip r:embed="rId3"/>
          <a:stretch>
            <a:fillRect/>
          </a:stretch>
        </p:blipFill>
        <p:spPr>
          <a:xfrm>
            <a:off x="395535" y="1419622"/>
            <a:ext cx="8165707" cy="504056"/>
          </a:xfrm>
          <a:prstGeom prst="rect">
            <a:avLst/>
          </a:prstGeom>
        </p:spPr>
      </p:pic>
      <p:pic>
        <p:nvPicPr>
          <p:cNvPr id="11" name="Picture 10">
            <a:extLst>
              <a:ext uri="{FF2B5EF4-FFF2-40B4-BE49-F238E27FC236}">
                <a16:creationId xmlns:a16="http://schemas.microsoft.com/office/drawing/2014/main" id="{A239BDC6-3117-F649-8E25-550447065690}"/>
              </a:ext>
            </a:extLst>
          </p:cNvPr>
          <p:cNvPicPr>
            <a:picLocks noChangeAspect="1"/>
          </p:cNvPicPr>
          <p:nvPr/>
        </p:nvPicPr>
        <p:blipFill>
          <a:blip r:embed="rId4"/>
          <a:stretch>
            <a:fillRect/>
          </a:stretch>
        </p:blipFill>
        <p:spPr>
          <a:xfrm>
            <a:off x="413237" y="3008362"/>
            <a:ext cx="8318500" cy="571500"/>
          </a:xfrm>
          <a:prstGeom prst="rect">
            <a:avLst/>
          </a:prstGeom>
        </p:spPr>
      </p:pic>
      <p:sp>
        <p:nvSpPr>
          <p:cNvPr id="12" name="Rounded Rectangle 11">
            <a:extLst>
              <a:ext uri="{FF2B5EF4-FFF2-40B4-BE49-F238E27FC236}">
                <a16:creationId xmlns:a16="http://schemas.microsoft.com/office/drawing/2014/main" id="{4A8827AA-D773-6B4E-AB4B-1DFAAD6E0A72}"/>
              </a:ext>
            </a:extLst>
          </p:cNvPr>
          <p:cNvSpPr/>
          <p:nvPr/>
        </p:nvSpPr>
        <p:spPr>
          <a:xfrm>
            <a:off x="395535" y="3729599"/>
            <a:ext cx="3615528" cy="1300544"/>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accent2"/>
                </a:solidFill>
              </a:rPr>
              <a:t>Yes – V is always the sum of positive ranks, but whether ranks are positive or negative will differ depending on the way you enter the variables into the ‘</a:t>
            </a:r>
            <a:r>
              <a:rPr lang="en-GB" sz="1500" dirty="0" err="1">
                <a:solidFill>
                  <a:schemeClr val="accent2"/>
                </a:solidFill>
              </a:rPr>
              <a:t>wilcox.test</a:t>
            </a:r>
            <a:r>
              <a:rPr lang="en-GB" sz="1500" dirty="0">
                <a:solidFill>
                  <a:schemeClr val="accent2"/>
                </a:solidFill>
              </a:rPr>
              <a:t>’ function</a:t>
            </a:r>
          </a:p>
        </p:txBody>
      </p:sp>
      <p:sp>
        <p:nvSpPr>
          <p:cNvPr id="13" name="Rectangle 12">
            <a:extLst>
              <a:ext uri="{FF2B5EF4-FFF2-40B4-BE49-F238E27FC236}">
                <a16:creationId xmlns:a16="http://schemas.microsoft.com/office/drawing/2014/main" id="{69F04767-8C07-1942-AF75-08CB1A4CFA39}"/>
              </a:ext>
            </a:extLst>
          </p:cNvPr>
          <p:cNvSpPr/>
          <p:nvPr/>
        </p:nvSpPr>
        <p:spPr>
          <a:xfrm>
            <a:off x="5004048" y="2355726"/>
            <a:ext cx="1224136" cy="21602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6DCEEA4D-AE69-B642-9933-CB8C56AD3B35}"/>
              </a:ext>
            </a:extLst>
          </p:cNvPr>
          <p:cNvSpPr/>
          <p:nvPr/>
        </p:nvSpPr>
        <p:spPr>
          <a:xfrm>
            <a:off x="4932040" y="4227934"/>
            <a:ext cx="1224136" cy="21602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483AD4D3-EDA7-5241-B0A0-12685D7DF724}"/>
              </a:ext>
            </a:extLst>
          </p:cNvPr>
          <p:cNvPicPr>
            <a:picLocks noChangeAspect="1"/>
          </p:cNvPicPr>
          <p:nvPr/>
        </p:nvPicPr>
        <p:blipFill>
          <a:blip r:embed="rId5"/>
          <a:stretch>
            <a:fillRect/>
          </a:stretch>
        </p:blipFill>
        <p:spPr>
          <a:xfrm>
            <a:off x="4355976" y="1905095"/>
            <a:ext cx="4181608" cy="928225"/>
          </a:xfrm>
          <a:prstGeom prst="rect">
            <a:avLst/>
          </a:prstGeom>
          <a:ln w="38100">
            <a:solidFill>
              <a:schemeClr val="accent2"/>
            </a:solidFill>
          </a:ln>
        </p:spPr>
      </p:pic>
      <p:sp>
        <p:nvSpPr>
          <p:cNvPr id="18" name="Rectangle 17">
            <a:extLst>
              <a:ext uri="{FF2B5EF4-FFF2-40B4-BE49-F238E27FC236}">
                <a16:creationId xmlns:a16="http://schemas.microsoft.com/office/drawing/2014/main" id="{D7247FCF-C021-CB4C-A552-AB442E7F396E}"/>
              </a:ext>
            </a:extLst>
          </p:cNvPr>
          <p:cNvSpPr/>
          <p:nvPr/>
        </p:nvSpPr>
        <p:spPr>
          <a:xfrm>
            <a:off x="5004048" y="2355726"/>
            <a:ext cx="1224136" cy="21602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59128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287E9C55-E801-A94B-81B3-2F00F87DC055}"/>
              </a:ext>
            </a:extLst>
          </p:cNvPr>
          <p:cNvPicPr>
            <a:picLocks noChangeAspect="1"/>
          </p:cNvPicPr>
          <p:nvPr/>
        </p:nvPicPr>
        <p:blipFill>
          <a:blip r:embed="rId2"/>
          <a:stretch>
            <a:fillRect/>
          </a:stretch>
        </p:blipFill>
        <p:spPr>
          <a:xfrm>
            <a:off x="672269" y="1332141"/>
            <a:ext cx="4181608" cy="928225"/>
          </a:xfrm>
          <a:prstGeom prst="rect">
            <a:avLst/>
          </a:prstGeom>
          <a:ln w="38100">
            <a:noFill/>
          </a:ln>
        </p:spPr>
      </p:pic>
      <p:sp>
        <p:nvSpPr>
          <p:cNvPr id="2" name="Title 1">
            <a:extLst>
              <a:ext uri="{FF2B5EF4-FFF2-40B4-BE49-F238E27FC236}">
                <a16:creationId xmlns:a16="http://schemas.microsoft.com/office/drawing/2014/main" id="{5CE7D3C4-C9E3-B54D-801D-24B17EE0EC7B}"/>
              </a:ext>
            </a:extLst>
          </p:cNvPr>
          <p:cNvSpPr>
            <a:spLocks noGrp="1"/>
          </p:cNvSpPr>
          <p:nvPr>
            <p:ph type="ctrTitle"/>
          </p:nvPr>
        </p:nvSpPr>
        <p:spPr/>
        <p:txBody>
          <a:bodyPr/>
          <a:lstStyle/>
          <a:p>
            <a:r>
              <a:rPr lang="en-GB" dirty="0"/>
              <a:t>Is the difference significant?</a:t>
            </a:r>
          </a:p>
        </p:txBody>
      </p:sp>
      <p:sp>
        <p:nvSpPr>
          <p:cNvPr id="5" name="Rectangle 4">
            <a:extLst>
              <a:ext uri="{FF2B5EF4-FFF2-40B4-BE49-F238E27FC236}">
                <a16:creationId xmlns:a16="http://schemas.microsoft.com/office/drawing/2014/main" id="{AF2AAEDF-DFD3-EB40-A3B2-8D214E4A0392}"/>
              </a:ext>
            </a:extLst>
          </p:cNvPr>
          <p:cNvSpPr/>
          <p:nvPr/>
        </p:nvSpPr>
        <p:spPr>
          <a:xfrm>
            <a:off x="1227942" y="1707654"/>
            <a:ext cx="1440160" cy="352412"/>
          </a:xfrm>
          <a:prstGeom prst="rect">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a:extLst>
              <a:ext uri="{FF2B5EF4-FFF2-40B4-BE49-F238E27FC236}">
                <a16:creationId xmlns:a16="http://schemas.microsoft.com/office/drawing/2014/main" id="{1CDB2ED2-C552-A84E-B75A-30E1FA56009B}"/>
              </a:ext>
            </a:extLst>
          </p:cNvPr>
          <p:cNvSpPr/>
          <p:nvPr/>
        </p:nvSpPr>
        <p:spPr>
          <a:xfrm>
            <a:off x="5742716" y="1335610"/>
            <a:ext cx="2592288" cy="1008112"/>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accent2"/>
                </a:solidFill>
              </a:rPr>
              <a:t>Yes, a significant difference in the amount of soft drinks consumed on a Saturday and a Monday</a:t>
            </a:r>
          </a:p>
        </p:txBody>
      </p:sp>
      <p:sp>
        <p:nvSpPr>
          <p:cNvPr id="7" name="Text Placeholder 2">
            <a:extLst>
              <a:ext uri="{FF2B5EF4-FFF2-40B4-BE49-F238E27FC236}">
                <a16:creationId xmlns:a16="http://schemas.microsoft.com/office/drawing/2014/main" id="{AF605D41-070B-5346-A5A7-0BD4ADFC0B01}"/>
              </a:ext>
            </a:extLst>
          </p:cNvPr>
          <p:cNvSpPr>
            <a:spLocks noGrp="1"/>
          </p:cNvSpPr>
          <p:nvPr>
            <p:ph type="body" sz="quarter" idx="14"/>
          </p:nvPr>
        </p:nvSpPr>
        <p:spPr>
          <a:xfrm>
            <a:off x="251520" y="2493107"/>
            <a:ext cx="2592290" cy="360040"/>
          </a:xfrm>
        </p:spPr>
        <p:txBody>
          <a:bodyPr/>
          <a:lstStyle/>
          <a:p>
            <a:pPr marL="42862" indent="0">
              <a:buNone/>
            </a:pPr>
            <a:r>
              <a:rPr lang="en-GB" sz="1750" dirty="0"/>
              <a:t>In what direction?</a:t>
            </a:r>
          </a:p>
        </p:txBody>
      </p:sp>
      <p:pic>
        <p:nvPicPr>
          <p:cNvPr id="8" name="Picture 7">
            <a:extLst>
              <a:ext uri="{FF2B5EF4-FFF2-40B4-BE49-F238E27FC236}">
                <a16:creationId xmlns:a16="http://schemas.microsoft.com/office/drawing/2014/main" id="{2E846ACC-B8F7-5B47-98F6-888EF4800841}"/>
              </a:ext>
            </a:extLst>
          </p:cNvPr>
          <p:cNvPicPr>
            <a:picLocks noChangeAspect="1"/>
          </p:cNvPicPr>
          <p:nvPr/>
        </p:nvPicPr>
        <p:blipFill>
          <a:blip r:embed="rId3"/>
          <a:stretch>
            <a:fillRect/>
          </a:stretch>
        </p:blipFill>
        <p:spPr>
          <a:xfrm>
            <a:off x="635633" y="2926036"/>
            <a:ext cx="6134100" cy="508000"/>
          </a:xfrm>
          <a:prstGeom prst="rect">
            <a:avLst/>
          </a:prstGeom>
        </p:spPr>
      </p:pic>
      <p:sp>
        <p:nvSpPr>
          <p:cNvPr id="9" name="Rounded Rectangle 8">
            <a:extLst>
              <a:ext uri="{FF2B5EF4-FFF2-40B4-BE49-F238E27FC236}">
                <a16:creationId xmlns:a16="http://schemas.microsoft.com/office/drawing/2014/main" id="{CCB29981-5B08-1F45-800D-FB5AE42AC5C0}"/>
              </a:ext>
            </a:extLst>
          </p:cNvPr>
          <p:cNvSpPr/>
          <p:nvPr/>
        </p:nvSpPr>
        <p:spPr>
          <a:xfrm>
            <a:off x="6907751" y="2905441"/>
            <a:ext cx="1972562" cy="518836"/>
          </a:xfrm>
          <a:prstGeom prst="roundRect">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bg1"/>
                </a:solidFill>
              </a:rPr>
              <a:t>Calculates median for each timepoint </a:t>
            </a:r>
          </a:p>
        </p:txBody>
      </p:sp>
      <p:pic>
        <p:nvPicPr>
          <p:cNvPr id="10" name="Picture 9">
            <a:extLst>
              <a:ext uri="{FF2B5EF4-FFF2-40B4-BE49-F238E27FC236}">
                <a16:creationId xmlns:a16="http://schemas.microsoft.com/office/drawing/2014/main" id="{CB24ED7F-5591-5546-A52F-7726120FC93D}"/>
              </a:ext>
            </a:extLst>
          </p:cNvPr>
          <p:cNvPicPr>
            <a:picLocks noChangeAspect="1"/>
          </p:cNvPicPr>
          <p:nvPr/>
        </p:nvPicPr>
        <p:blipFill rotWithShape="1">
          <a:blip r:embed="rId4"/>
          <a:srcRect t="52841" r="69526" b="-3616"/>
          <a:stretch/>
        </p:blipFill>
        <p:spPr>
          <a:xfrm>
            <a:off x="2483768" y="4071529"/>
            <a:ext cx="1900265" cy="432048"/>
          </a:xfrm>
          <a:prstGeom prst="rect">
            <a:avLst/>
          </a:prstGeom>
        </p:spPr>
      </p:pic>
      <p:sp>
        <p:nvSpPr>
          <p:cNvPr id="12" name="Rounded Rectangle 11">
            <a:extLst>
              <a:ext uri="{FF2B5EF4-FFF2-40B4-BE49-F238E27FC236}">
                <a16:creationId xmlns:a16="http://schemas.microsoft.com/office/drawing/2014/main" id="{6D8343E4-C519-1E4D-8DFD-5FC9F61825F5}"/>
              </a:ext>
            </a:extLst>
          </p:cNvPr>
          <p:cNvSpPr/>
          <p:nvPr/>
        </p:nvSpPr>
        <p:spPr>
          <a:xfrm>
            <a:off x="4429891" y="3665583"/>
            <a:ext cx="1775126" cy="1243939"/>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accent2"/>
                </a:solidFill>
              </a:rPr>
              <a:t>Participants consumed significantly more fizzy drinks on Saturday</a:t>
            </a:r>
          </a:p>
        </p:txBody>
      </p:sp>
    </p:spTree>
    <p:extLst>
      <p:ext uri="{BB962C8B-B14F-4D97-AF65-F5344CB8AC3E}">
        <p14:creationId xmlns:p14="http://schemas.microsoft.com/office/powerpoint/2010/main" val="1473244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bldP spid="9"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5D5DEBD-D9C9-8547-A5E6-CC3FFD0907AC}"/>
              </a:ext>
            </a:extLst>
          </p:cNvPr>
          <p:cNvPicPr>
            <a:picLocks noChangeAspect="1"/>
          </p:cNvPicPr>
          <p:nvPr/>
        </p:nvPicPr>
        <p:blipFill>
          <a:blip r:embed="rId2"/>
          <a:stretch>
            <a:fillRect/>
          </a:stretch>
        </p:blipFill>
        <p:spPr>
          <a:xfrm>
            <a:off x="1497421" y="1953330"/>
            <a:ext cx="6539543" cy="2301132"/>
          </a:xfrm>
          <a:prstGeom prst="rect">
            <a:avLst/>
          </a:prstGeom>
        </p:spPr>
      </p:pic>
      <p:sp>
        <p:nvSpPr>
          <p:cNvPr id="2" name="Title 1">
            <a:extLst>
              <a:ext uri="{FF2B5EF4-FFF2-40B4-BE49-F238E27FC236}">
                <a16:creationId xmlns:a16="http://schemas.microsoft.com/office/drawing/2014/main" id="{72689F3C-09FA-1841-83BF-B12317971FE8}"/>
              </a:ext>
            </a:extLst>
          </p:cNvPr>
          <p:cNvSpPr>
            <a:spLocks noGrp="1"/>
          </p:cNvSpPr>
          <p:nvPr>
            <p:ph type="ctrTitle"/>
          </p:nvPr>
        </p:nvSpPr>
        <p:spPr/>
        <p:txBody>
          <a:bodyPr/>
          <a:lstStyle/>
          <a:p>
            <a:r>
              <a:rPr lang="en-GB" dirty="0"/>
              <a:t>How is the p-value calculated?</a:t>
            </a:r>
          </a:p>
        </p:txBody>
      </p:sp>
      <p:sp>
        <p:nvSpPr>
          <p:cNvPr id="3" name="Text Placeholder 2">
            <a:extLst>
              <a:ext uri="{FF2B5EF4-FFF2-40B4-BE49-F238E27FC236}">
                <a16:creationId xmlns:a16="http://schemas.microsoft.com/office/drawing/2014/main" id="{255C511F-071A-8E41-B11A-63458CB6304E}"/>
              </a:ext>
            </a:extLst>
          </p:cNvPr>
          <p:cNvSpPr>
            <a:spLocks noGrp="1"/>
          </p:cNvSpPr>
          <p:nvPr>
            <p:ph type="body" sz="quarter" idx="14"/>
          </p:nvPr>
        </p:nvSpPr>
        <p:spPr>
          <a:xfrm>
            <a:off x="359408" y="1269507"/>
            <a:ext cx="8425184" cy="360040"/>
          </a:xfrm>
        </p:spPr>
        <p:txBody>
          <a:bodyPr/>
          <a:lstStyle/>
          <a:p>
            <a:pPr marL="0" indent="0">
              <a:buNone/>
            </a:pPr>
            <a:r>
              <a:rPr lang="en-GB" dirty="0"/>
              <a:t>Options: The exact method and the normal approximation with continuity correction</a:t>
            </a:r>
          </a:p>
          <a:p>
            <a:endParaRPr lang="en-GB" dirty="0"/>
          </a:p>
        </p:txBody>
      </p:sp>
      <p:sp>
        <p:nvSpPr>
          <p:cNvPr id="5" name="Text Placeholder 2">
            <a:extLst>
              <a:ext uri="{FF2B5EF4-FFF2-40B4-BE49-F238E27FC236}">
                <a16:creationId xmlns:a16="http://schemas.microsoft.com/office/drawing/2014/main" id="{76D9E92C-71A4-944F-9AB4-609FDE0F13EC}"/>
              </a:ext>
            </a:extLst>
          </p:cNvPr>
          <p:cNvSpPr txBox="1">
            <a:spLocks/>
          </p:cNvSpPr>
          <p:nvPr/>
        </p:nvSpPr>
        <p:spPr>
          <a:xfrm>
            <a:off x="359408" y="4447131"/>
            <a:ext cx="8425184" cy="464879"/>
          </a:xfrm>
          <a:prstGeom prst="rect">
            <a:avLst/>
          </a:prstGeom>
        </p:spPr>
        <p:txBody>
          <a:bodyPr vert="horz"/>
          <a:lstStyle>
            <a:lvl1pPr marL="257175" indent="-257175" algn="l" rtl="0" eaLnBrk="0" fontAlgn="base" hangingPunct="0">
              <a:spcBef>
                <a:spcPct val="20000"/>
              </a:spcBef>
              <a:spcAft>
                <a:spcPct val="0"/>
              </a:spcAft>
              <a:buFont typeface="Arial" panose="020B0604020202020204" pitchFamily="34" charset="0"/>
              <a:buChar char="•"/>
              <a:defRPr sz="1800" kern="1200">
                <a:solidFill>
                  <a:srgbClr val="666666"/>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1650" kern="1200">
                <a:solidFill>
                  <a:srgbClr val="666666"/>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500" kern="1200">
                <a:solidFill>
                  <a:srgbClr val="666666"/>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350" kern="1200">
                <a:solidFill>
                  <a:srgbClr val="666666"/>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200" kern="1200">
                <a:solidFill>
                  <a:srgbClr val="666666"/>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GB" dirty="0"/>
              <a:t>By default, exact method is used unless there are tied ranks, there are some cases with a difference of 0, or there are 50 or more participants overall </a:t>
            </a:r>
          </a:p>
          <a:p>
            <a:endParaRPr lang="en-GB" dirty="0"/>
          </a:p>
        </p:txBody>
      </p:sp>
      <p:sp>
        <p:nvSpPr>
          <p:cNvPr id="7" name="Rounded Rectangle 6">
            <a:extLst>
              <a:ext uri="{FF2B5EF4-FFF2-40B4-BE49-F238E27FC236}">
                <a16:creationId xmlns:a16="http://schemas.microsoft.com/office/drawing/2014/main" id="{102C31DA-4242-3D45-A8D7-761997C14FB4}"/>
              </a:ext>
            </a:extLst>
          </p:cNvPr>
          <p:cNvSpPr/>
          <p:nvPr/>
        </p:nvSpPr>
        <p:spPr>
          <a:xfrm>
            <a:off x="6156176" y="3149400"/>
            <a:ext cx="2808312" cy="1004939"/>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accent2"/>
                </a:solidFill>
              </a:rPr>
              <a:t>Normal approximation with continuity correction used. If exact method was used, it would simply say “Wilcoxon signed rank test”</a:t>
            </a:r>
          </a:p>
        </p:txBody>
      </p:sp>
      <p:sp>
        <p:nvSpPr>
          <p:cNvPr id="8" name="Rounded Rectangle 7">
            <a:extLst>
              <a:ext uri="{FF2B5EF4-FFF2-40B4-BE49-F238E27FC236}">
                <a16:creationId xmlns:a16="http://schemas.microsoft.com/office/drawing/2014/main" id="{83940FB3-17DD-D142-BA02-5EC251F30A2D}"/>
              </a:ext>
            </a:extLst>
          </p:cNvPr>
          <p:cNvSpPr/>
          <p:nvPr/>
        </p:nvSpPr>
        <p:spPr>
          <a:xfrm>
            <a:off x="179512" y="1861125"/>
            <a:ext cx="1152128" cy="707454"/>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accent2"/>
                </a:solidFill>
              </a:rPr>
              <a:t>Tells you there are tied ranks</a:t>
            </a:r>
          </a:p>
        </p:txBody>
      </p:sp>
      <p:sp>
        <p:nvSpPr>
          <p:cNvPr id="9" name="Rounded Rectangle 8">
            <a:extLst>
              <a:ext uri="{FF2B5EF4-FFF2-40B4-BE49-F238E27FC236}">
                <a16:creationId xmlns:a16="http://schemas.microsoft.com/office/drawing/2014/main" id="{86DC30FD-8446-6B42-9CCD-ED353E457D06}"/>
              </a:ext>
            </a:extLst>
          </p:cNvPr>
          <p:cNvSpPr/>
          <p:nvPr/>
        </p:nvSpPr>
        <p:spPr>
          <a:xfrm>
            <a:off x="179512" y="2690383"/>
            <a:ext cx="1152128" cy="961487"/>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accent2"/>
                </a:solidFill>
              </a:rPr>
              <a:t>Tells you some differences = 0</a:t>
            </a:r>
          </a:p>
        </p:txBody>
      </p:sp>
      <p:cxnSp>
        <p:nvCxnSpPr>
          <p:cNvPr id="10" name="Straight Arrow Connector 9">
            <a:extLst>
              <a:ext uri="{FF2B5EF4-FFF2-40B4-BE49-F238E27FC236}">
                <a16:creationId xmlns:a16="http://schemas.microsoft.com/office/drawing/2014/main" id="{A0E3886D-C1ED-C241-81E0-A2505669554B}"/>
              </a:ext>
            </a:extLst>
          </p:cNvPr>
          <p:cNvCxnSpPr>
            <a:cxnSpLocks/>
          </p:cNvCxnSpPr>
          <p:nvPr/>
        </p:nvCxnSpPr>
        <p:spPr>
          <a:xfrm>
            <a:off x="1331640" y="2256749"/>
            <a:ext cx="216023" cy="7518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D989A09-216C-1E44-BE54-C1804DA24A90}"/>
              </a:ext>
            </a:extLst>
          </p:cNvPr>
          <p:cNvCxnSpPr>
            <a:cxnSpLocks/>
          </p:cNvCxnSpPr>
          <p:nvPr/>
        </p:nvCxnSpPr>
        <p:spPr>
          <a:xfrm flipV="1">
            <a:off x="1331640" y="2904820"/>
            <a:ext cx="288032" cy="144017"/>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5881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7" grpId="0" animBg="1"/>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0A2F-2052-0A4E-A5BE-8B3A8CAF2C81}"/>
              </a:ext>
            </a:extLst>
          </p:cNvPr>
          <p:cNvSpPr>
            <a:spLocks noGrp="1"/>
          </p:cNvSpPr>
          <p:nvPr>
            <p:ph type="ctrTitle"/>
          </p:nvPr>
        </p:nvSpPr>
        <p:spPr/>
        <p:txBody>
          <a:bodyPr/>
          <a:lstStyle/>
          <a:p>
            <a:r>
              <a:rPr lang="en-GB" dirty="0"/>
              <a:t>What about effect size?</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A342FC2-DA88-A341-98F2-B1AE29379FFA}"/>
                  </a:ext>
                </a:extLst>
              </p:cNvPr>
              <p:cNvSpPr txBox="1"/>
              <p:nvPr/>
            </p:nvSpPr>
            <p:spPr>
              <a:xfrm>
                <a:off x="1403648" y="2640760"/>
                <a:ext cx="6111545" cy="682623"/>
              </a:xfrm>
              <a:prstGeom prst="rect">
                <a:avLst/>
              </a:prstGeom>
              <a:noFill/>
            </p:spPr>
            <p:txBody>
              <a:bodyPr wrap="none" lIns="0" tIns="0" rIns="0" bIns="0" rtlCol="0">
                <a:spAutoFit/>
              </a:bodyPr>
              <a:lstStyle/>
              <a:p>
                <a14:m>
                  <m:oMath xmlns:m="http://schemas.openxmlformats.org/officeDocument/2006/math">
                    <m:r>
                      <a:rPr lang="en-GB" sz="3000" b="0" i="1" smtClean="0">
                        <a:latin typeface="Cambria Math" panose="02040503050406030204" pitchFamily="18" charset="0"/>
                      </a:rPr>
                      <m:t>𝑟</m:t>
                    </m:r>
                    <m:r>
                      <a:rPr lang="en-GB" sz="3000" b="0" i="1" smtClean="0">
                        <a:latin typeface="Cambria Math" panose="02040503050406030204" pitchFamily="18" charset="0"/>
                      </a:rPr>
                      <m:t>=</m:t>
                    </m:r>
                    <m:f>
                      <m:fPr>
                        <m:ctrlPr>
                          <a:rPr lang="en-GB" sz="3000" i="1">
                            <a:latin typeface="Cambria Math" panose="02040503050406030204" pitchFamily="18" charset="0"/>
                          </a:rPr>
                        </m:ctrlPr>
                      </m:fPr>
                      <m:num>
                        <m:r>
                          <a:rPr lang="en-GB" sz="3000" i="1">
                            <a:latin typeface="Cambria Math" panose="02040503050406030204" pitchFamily="18" charset="0"/>
                          </a:rPr>
                          <m:t>𝑧</m:t>
                        </m:r>
                      </m:num>
                      <m:den>
                        <m:rad>
                          <m:radPr>
                            <m:degHide m:val="on"/>
                            <m:ctrlPr>
                              <a:rPr lang="en-GB" sz="3000" i="1">
                                <a:latin typeface="Cambria Math" panose="02040503050406030204" pitchFamily="18" charset="0"/>
                              </a:rPr>
                            </m:ctrlPr>
                          </m:radPr>
                          <m:deg/>
                          <m:e>
                            <m:r>
                              <a:rPr lang="en-GB" sz="3000" i="1">
                                <a:latin typeface="Cambria Math" panose="02040503050406030204" pitchFamily="18" charset="0"/>
                              </a:rPr>
                              <m:t>𝑁</m:t>
                            </m:r>
                          </m:e>
                        </m:rad>
                      </m:den>
                    </m:f>
                    <m:r>
                      <a:rPr lang="en-GB" sz="3000" b="0" i="1" smtClean="0">
                        <a:latin typeface="Cambria Math" panose="02040503050406030204" pitchFamily="18" charset="0"/>
                      </a:rPr>
                      <m:t>=</m:t>
                    </m:r>
                    <m:f>
                      <m:fPr>
                        <m:ctrlPr>
                          <a:rPr lang="en-GB" sz="3000" i="1">
                            <a:latin typeface="Cambria Math" panose="02040503050406030204" pitchFamily="18" charset="0"/>
                          </a:rPr>
                        </m:ctrlPr>
                      </m:fPr>
                      <m:num>
                        <m:r>
                          <a:rPr lang="en-GB" sz="3000" i="1">
                            <a:latin typeface="Cambria Math" panose="02040503050406030204" pitchFamily="18" charset="0"/>
                          </a:rPr>
                          <m:t>−</m:t>
                        </m:r>
                        <m:r>
                          <a:rPr lang="en-GB" sz="3000" i="1" smtClean="0">
                            <a:latin typeface="Cambria Math" panose="02040503050406030204" pitchFamily="18" charset="0"/>
                          </a:rPr>
                          <m:t>2</m:t>
                        </m:r>
                        <m:r>
                          <a:rPr lang="en-GB" sz="3000" b="0" i="1" smtClean="0">
                            <a:latin typeface="Cambria Math" panose="02040503050406030204" pitchFamily="18" charset="0"/>
                          </a:rPr>
                          <m:t>.243199</m:t>
                        </m:r>
                      </m:num>
                      <m:den>
                        <m:rad>
                          <m:radPr>
                            <m:degHide m:val="on"/>
                            <m:ctrlPr>
                              <a:rPr lang="en-GB" sz="3000" i="1">
                                <a:latin typeface="Cambria Math" panose="02040503050406030204" pitchFamily="18" charset="0"/>
                              </a:rPr>
                            </m:ctrlPr>
                          </m:radPr>
                          <m:deg/>
                          <m:e>
                            <m:r>
                              <a:rPr lang="en-GB" sz="3000" b="0" i="1" smtClean="0">
                                <a:latin typeface="Cambria Math" panose="02040503050406030204" pitchFamily="18" charset="0"/>
                              </a:rPr>
                              <m:t>18</m:t>
                            </m:r>
                          </m:e>
                        </m:rad>
                      </m:den>
                    </m:f>
                    <m:r>
                      <a:rPr lang="en-GB" sz="3000" b="0" i="1" smtClean="0">
                        <a:latin typeface="Cambria Math" panose="02040503050406030204" pitchFamily="18" charset="0"/>
                      </a:rPr>
                      <m:t>= </m:t>
                    </m:r>
                    <m:f>
                      <m:fPr>
                        <m:ctrlPr>
                          <a:rPr lang="en-GB" sz="3000" b="0" i="1" smtClean="0">
                            <a:latin typeface="Cambria Math" panose="02040503050406030204" pitchFamily="18" charset="0"/>
                          </a:rPr>
                        </m:ctrlPr>
                      </m:fPr>
                      <m:num>
                        <m:r>
                          <a:rPr lang="en-GB" sz="3000" i="1">
                            <a:latin typeface="Cambria Math" panose="02040503050406030204" pitchFamily="18" charset="0"/>
                          </a:rPr>
                          <m:t>−2.243199</m:t>
                        </m:r>
                      </m:num>
                      <m:den>
                        <m:r>
                          <a:rPr lang="en-GB" sz="3000" b="0" i="1" smtClean="0">
                            <a:latin typeface="Cambria Math" panose="02040503050406030204" pitchFamily="18" charset="0"/>
                          </a:rPr>
                          <m:t>4.24</m:t>
                        </m:r>
                      </m:den>
                    </m:f>
                  </m:oMath>
                </a14:m>
                <a:r>
                  <a:rPr lang="en-GB" sz="3000" dirty="0"/>
                  <a:t> = -0.53</a:t>
                </a:r>
              </a:p>
            </p:txBody>
          </p:sp>
        </mc:Choice>
        <mc:Fallback xmlns="">
          <p:sp>
            <p:nvSpPr>
              <p:cNvPr id="4" name="TextBox 3">
                <a:extLst>
                  <a:ext uri="{FF2B5EF4-FFF2-40B4-BE49-F238E27FC236}">
                    <a16:creationId xmlns:a16="http://schemas.microsoft.com/office/drawing/2014/main" id="{0A342FC2-DA88-A341-98F2-B1AE29379FFA}"/>
                  </a:ext>
                </a:extLst>
              </p:cNvPr>
              <p:cNvSpPr txBox="1">
                <a:spLocks noRot="1" noChangeAspect="1" noMove="1" noResize="1" noEditPoints="1" noAdjustHandles="1" noChangeArrowheads="1" noChangeShapeType="1" noTextEdit="1"/>
              </p:cNvSpPr>
              <p:nvPr/>
            </p:nvSpPr>
            <p:spPr>
              <a:xfrm>
                <a:off x="1403648" y="2640760"/>
                <a:ext cx="6111545" cy="682623"/>
              </a:xfrm>
              <a:prstGeom prst="rect">
                <a:avLst/>
              </a:prstGeom>
              <a:blipFill>
                <a:blip r:embed="rId2"/>
                <a:stretch>
                  <a:fillRect l="-1452" t="-1818" r="-2905" b="-16364"/>
                </a:stretch>
              </a:blipFill>
            </p:spPr>
            <p:txBody>
              <a:bodyPr/>
              <a:lstStyle/>
              <a:p>
                <a:r>
                  <a:rPr lang="en-GB">
                    <a:noFill/>
                  </a:rPr>
                  <a:t> </a:t>
                </a:r>
              </a:p>
            </p:txBody>
          </p:sp>
        </mc:Fallback>
      </mc:AlternateContent>
      <p:graphicFrame>
        <p:nvGraphicFramePr>
          <p:cNvPr id="13" name="Table 11">
            <a:extLst>
              <a:ext uri="{FF2B5EF4-FFF2-40B4-BE49-F238E27FC236}">
                <a16:creationId xmlns:a16="http://schemas.microsoft.com/office/drawing/2014/main" id="{D952818F-CA59-CC4F-8B96-6D335AB0F94A}"/>
              </a:ext>
            </a:extLst>
          </p:cNvPr>
          <p:cNvGraphicFramePr>
            <a:graphicFrameLocks noGrp="1"/>
          </p:cNvGraphicFramePr>
          <p:nvPr/>
        </p:nvGraphicFramePr>
        <p:xfrm>
          <a:off x="807106" y="3620847"/>
          <a:ext cx="3024339" cy="1426870"/>
        </p:xfrm>
        <a:graphic>
          <a:graphicData uri="http://schemas.openxmlformats.org/drawingml/2006/table">
            <a:tbl>
              <a:tblPr firstRow="1" bandRow="1">
                <a:tableStyleId>{21E4AEA4-8DFA-4A89-87EB-49C32662AFE0}</a:tableStyleId>
              </a:tblPr>
              <a:tblGrid>
                <a:gridCol w="829910">
                  <a:extLst>
                    <a:ext uri="{9D8B030D-6E8A-4147-A177-3AD203B41FA5}">
                      <a16:colId xmlns:a16="http://schemas.microsoft.com/office/drawing/2014/main" val="2504430198"/>
                    </a:ext>
                  </a:extLst>
                </a:gridCol>
                <a:gridCol w="1008113">
                  <a:extLst>
                    <a:ext uri="{9D8B030D-6E8A-4147-A177-3AD203B41FA5}">
                      <a16:colId xmlns:a16="http://schemas.microsoft.com/office/drawing/2014/main" val="3552849152"/>
                    </a:ext>
                  </a:extLst>
                </a:gridCol>
                <a:gridCol w="1186316">
                  <a:extLst>
                    <a:ext uri="{9D8B030D-6E8A-4147-A177-3AD203B41FA5}">
                      <a16:colId xmlns:a16="http://schemas.microsoft.com/office/drawing/2014/main" val="4228646948"/>
                    </a:ext>
                  </a:extLst>
                </a:gridCol>
              </a:tblGrid>
              <a:tr h="285374">
                <a:tc gridSpan="3">
                  <a:txBody>
                    <a:bodyPr/>
                    <a:lstStyle/>
                    <a:p>
                      <a:pPr algn="ctr"/>
                      <a:r>
                        <a:rPr lang="en-GB" sz="1200" dirty="0"/>
                        <a:t>Interpretation</a:t>
                      </a:r>
                    </a:p>
                  </a:txBody>
                  <a:tcPr/>
                </a:tc>
                <a:tc hMerge="1">
                  <a:txBody>
                    <a:bodyPr/>
                    <a:lstStyle/>
                    <a:p>
                      <a:pPr algn="ctr"/>
                      <a:endParaRPr lang="en-GB" dirty="0"/>
                    </a:p>
                  </a:txBody>
                  <a:tcPr/>
                </a:tc>
                <a:tc hMerge="1">
                  <a:txBody>
                    <a:bodyPr/>
                    <a:lstStyle/>
                    <a:p>
                      <a:pPr algn="ctr"/>
                      <a:endParaRPr lang="en-GB" dirty="0"/>
                    </a:p>
                  </a:txBody>
                  <a:tcPr/>
                </a:tc>
                <a:extLst>
                  <a:ext uri="{0D108BD9-81ED-4DB2-BD59-A6C34878D82A}">
                    <a16:rowId xmlns:a16="http://schemas.microsoft.com/office/drawing/2014/main" val="1654808231"/>
                  </a:ext>
                </a:extLst>
              </a:tr>
              <a:tr h="285374">
                <a:tc>
                  <a:txBody>
                    <a:bodyPr/>
                    <a:lstStyle/>
                    <a:p>
                      <a:pPr algn="ctr"/>
                      <a:endParaRPr lang="en-GB" sz="1200" dirty="0"/>
                    </a:p>
                  </a:txBody>
                  <a:tcPr/>
                </a:tc>
                <a:tc>
                  <a:txBody>
                    <a:bodyPr/>
                    <a:lstStyle/>
                    <a:p>
                      <a:pPr algn="ctr"/>
                      <a:r>
                        <a:rPr lang="en-GB" sz="1200" dirty="0"/>
                        <a:t>Positive</a:t>
                      </a:r>
                    </a:p>
                  </a:txBody>
                  <a:tcPr/>
                </a:tc>
                <a:tc>
                  <a:txBody>
                    <a:bodyPr/>
                    <a:lstStyle/>
                    <a:p>
                      <a:pPr algn="ctr"/>
                      <a:r>
                        <a:rPr lang="en-GB" sz="1200" dirty="0"/>
                        <a:t>Negative</a:t>
                      </a:r>
                    </a:p>
                  </a:txBody>
                  <a:tcPr/>
                </a:tc>
                <a:extLst>
                  <a:ext uri="{0D108BD9-81ED-4DB2-BD59-A6C34878D82A}">
                    <a16:rowId xmlns:a16="http://schemas.microsoft.com/office/drawing/2014/main" val="3419599816"/>
                  </a:ext>
                </a:extLst>
              </a:tr>
              <a:tr h="285374">
                <a:tc>
                  <a:txBody>
                    <a:bodyPr/>
                    <a:lstStyle/>
                    <a:p>
                      <a:pPr algn="ctr"/>
                      <a:r>
                        <a:rPr lang="en-GB" sz="1200" dirty="0"/>
                        <a:t>Small</a:t>
                      </a:r>
                    </a:p>
                  </a:txBody>
                  <a:tcPr/>
                </a:tc>
                <a:tc>
                  <a:txBody>
                    <a:bodyPr/>
                    <a:lstStyle/>
                    <a:p>
                      <a:pPr algn="ctr"/>
                      <a:r>
                        <a:rPr lang="en-GB" sz="1200" dirty="0"/>
                        <a:t>0.1 to 0.3</a:t>
                      </a:r>
                    </a:p>
                  </a:txBody>
                  <a:tcPr/>
                </a:tc>
                <a:tc>
                  <a:txBody>
                    <a:bodyPr/>
                    <a:lstStyle/>
                    <a:p>
                      <a:pPr algn="ctr"/>
                      <a:r>
                        <a:rPr lang="en-GB" sz="1200" dirty="0"/>
                        <a:t>-0.1 to -0.3</a:t>
                      </a:r>
                    </a:p>
                  </a:txBody>
                  <a:tcPr/>
                </a:tc>
                <a:extLst>
                  <a:ext uri="{0D108BD9-81ED-4DB2-BD59-A6C34878D82A}">
                    <a16:rowId xmlns:a16="http://schemas.microsoft.com/office/drawing/2014/main" val="1455907142"/>
                  </a:ext>
                </a:extLst>
              </a:tr>
              <a:tr h="285374">
                <a:tc>
                  <a:txBody>
                    <a:bodyPr/>
                    <a:lstStyle/>
                    <a:p>
                      <a:pPr algn="ctr"/>
                      <a:r>
                        <a:rPr lang="en-GB" sz="1200" dirty="0"/>
                        <a:t>Medium</a:t>
                      </a:r>
                    </a:p>
                  </a:txBody>
                  <a:tcPr/>
                </a:tc>
                <a:tc>
                  <a:txBody>
                    <a:bodyPr/>
                    <a:lstStyle/>
                    <a:p>
                      <a:pPr algn="ctr"/>
                      <a:r>
                        <a:rPr lang="en-GB" sz="1200" dirty="0"/>
                        <a:t>0.3 to 0.5</a:t>
                      </a:r>
                    </a:p>
                  </a:txBody>
                  <a:tcPr/>
                </a:tc>
                <a:tc>
                  <a:txBody>
                    <a:bodyPr/>
                    <a:lstStyle/>
                    <a:p>
                      <a:pPr algn="ctr"/>
                      <a:r>
                        <a:rPr lang="en-GB" sz="1200" b="1" dirty="0"/>
                        <a:t>-</a:t>
                      </a:r>
                      <a:r>
                        <a:rPr lang="en-GB" sz="1200" b="0" dirty="0"/>
                        <a:t>0.3 to -0.5</a:t>
                      </a:r>
                    </a:p>
                  </a:txBody>
                  <a:tcPr/>
                </a:tc>
                <a:extLst>
                  <a:ext uri="{0D108BD9-81ED-4DB2-BD59-A6C34878D82A}">
                    <a16:rowId xmlns:a16="http://schemas.microsoft.com/office/drawing/2014/main" val="4195014982"/>
                  </a:ext>
                </a:extLst>
              </a:tr>
              <a:tr h="285374">
                <a:tc>
                  <a:txBody>
                    <a:bodyPr/>
                    <a:lstStyle/>
                    <a:p>
                      <a:pPr algn="ctr"/>
                      <a:r>
                        <a:rPr lang="en-GB" sz="1200" dirty="0"/>
                        <a:t>Large</a:t>
                      </a:r>
                    </a:p>
                  </a:txBody>
                  <a:tcPr/>
                </a:tc>
                <a:tc>
                  <a:txBody>
                    <a:bodyPr/>
                    <a:lstStyle/>
                    <a:p>
                      <a:pPr algn="ctr"/>
                      <a:r>
                        <a:rPr lang="en-GB" sz="1200" dirty="0"/>
                        <a:t>0.5 to 1.00</a:t>
                      </a:r>
                    </a:p>
                  </a:txBody>
                  <a:tcPr/>
                </a:tc>
                <a:tc>
                  <a:txBody>
                    <a:bodyPr/>
                    <a:lstStyle/>
                    <a:p>
                      <a:pPr algn="ctr"/>
                      <a:r>
                        <a:rPr lang="en-GB" sz="1200" b="0" dirty="0"/>
                        <a:t>-0.5 to -1.00</a:t>
                      </a:r>
                    </a:p>
                  </a:txBody>
                  <a:tcPr/>
                </a:tc>
                <a:extLst>
                  <a:ext uri="{0D108BD9-81ED-4DB2-BD59-A6C34878D82A}">
                    <a16:rowId xmlns:a16="http://schemas.microsoft.com/office/drawing/2014/main" val="66768669"/>
                  </a:ext>
                </a:extLst>
              </a:tr>
            </a:tbl>
          </a:graphicData>
        </a:graphic>
      </p:graphicFrame>
      <p:sp>
        <p:nvSpPr>
          <p:cNvPr id="16" name="Rounded Rectangle 15">
            <a:extLst>
              <a:ext uri="{FF2B5EF4-FFF2-40B4-BE49-F238E27FC236}">
                <a16:creationId xmlns:a16="http://schemas.microsoft.com/office/drawing/2014/main" id="{9A6DE7B0-397F-3E49-AD4F-A4480F7CE066}"/>
              </a:ext>
            </a:extLst>
          </p:cNvPr>
          <p:cNvSpPr/>
          <p:nvPr/>
        </p:nvSpPr>
        <p:spPr>
          <a:xfrm>
            <a:off x="4345455" y="4503096"/>
            <a:ext cx="3044873" cy="544621"/>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accent2"/>
                </a:solidFill>
              </a:rPr>
              <a:t>Large effect size</a:t>
            </a:r>
          </a:p>
        </p:txBody>
      </p:sp>
      <p:sp>
        <p:nvSpPr>
          <p:cNvPr id="14" name="Rounded Rectangle 13">
            <a:extLst>
              <a:ext uri="{FF2B5EF4-FFF2-40B4-BE49-F238E27FC236}">
                <a16:creationId xmlns:a16="http://schemas.microsoft.com/office/drawing/2014/main" id="{000CF9E3-1E6E-BF4C-809C-DC293A243AD8}"/>
              </a:ext>
            </a:extLst>
          </p:cNvPr>
          <p:cNvSpPr/>
          <p:nvPr/>
        </p:nvSpPr>
        <p:spPr>
          <a:xfrm>
            <a:off x="4788024" y="3515423"/>
            <a:ext cx="2159737" cy="824549"/>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accent2"/>
                </a:solidFill>
              </a:rPr>
              <a:t>Note: </a:t>
            </a:r>
            <a:r>
              <a:rPr lang="en-GB" sz="1500" i="1" dirty="0">
                <a:solidFill>
                  <a:schemeClr val="accent2"/>
                </a:solidFill>
              </a:rPr>
              <a:t>N</a:t>
            </a:r>
            <a:r>
              <a:rPr lang="en-GB" sz="1500" dirty="0">
                <a:solidFill>
                  <a:schemeClr val="accent2"/>
                </a:solidFill>
              </a:rPr>
              <a:t> = total number of </a:t>
            </a:r>
            <a:r>
              <a:rPr lang="en-GB" sz="1500" b="1" dirty="0">
                <a:solidFill>
                  <a:schemeClr val="accent2"/>
                </a:solidFill>
              </a:rPr>
              <a:t>OBSERVATIONS</a:t>
            </a:r>
            <a:r>
              <a:rPr lang="en-GB" sz="1500" dirty="0">
                <a:solidFill>
                  <a:schemeClr val="accent2"/>
                </a:solidFill>
              </a:rPr>
              <a:t>, not participants</a:t>
            </a:r>
          </a:p>
        </p:txBody>
      </p:sp>
      <p:pic>
        <p:nvPicPr>
          <p:cNvPr id="5" name="Picture 4">
            <a:extLst>
              <a:ext uri="{FF2B5EF4-FFF2-40B4-BE49-F238E27FC236}">
                <a16:creationId xmlns:a16="http://schemas.microsoft.com/office/drawing/2014/main" id="{D7E0E883-F079-3147-92D7-8C679C37159F}"/>
              </a:ext>
            </a:extLst>
          </p:cNvPr>
          <p:cNvPicPr>
            <a:picLocks noChangeAspect="1"/>
          </p:cNvPicPr>
          <p:nvPr/>
        </p:nvPicPr>
        <p:blipFill>
          <a:blip r:embed="rId3"/>
          <a:stretch>
            <a:fillRect/>
          </a:stretch>
        </p:blipFill>
        <p:spPr>
          <a:xfrm>
            <a:off x="5364088" y="1566301"/>
            <a:ext cx="2514600" cy="495300"/>
          </a:xfrm>
          <a:prstGeom prst="rect">
            <a:avLst/>
          </a:prstGeom>
        </p:spPr>
      </p:pic>
      <p:pic>
        <p:nvPicPr>
          <p:cNvPr id="10" name="Picture 9">
            <a:extLst>
              <a:ext uri="{FF2B5EF4-FFF2-40B4-BE49-F238E27FC236}">
                <a16:creationId xmlns:a16="http://schemas.microsoft.com/office/drawing/2014/main" id="{76E4A724-6ED2-844C-B02A-2489D2113584}"/>
              </a:ext>
            </a:extLst>
          </p:cNvPr>
          <p:cNvPicPr>
            <a:picLocks noChangeAspect="1"/>
          </p:cNvPicPr>
          <p:nvPr/>
        </p:nvPicPr>
        <p:blipFill>
          <a:blip r:embed="rId4"/>
          <a:stretch>
            <a:fillRect/>
          </a:stretch>
        </p:blipFill>
        <p:spPr>
          <a:xfrm>
            <a:off x="395536" y="1455262"/>
            <a:ext cx="4475479" cy="993458"/>
          </a:xfrm>
          <a:prstGeom prst="rect">
            <a:avLst/>
          </a:prstGeom>
          <a:ln w="38100">
            <a:noFill/>
          </a:ln>
        </p:spPr>
      </p:pic>
    </p:spTree>
    <p:extLst>
      <p:ext uri="{BB962C8B-B14F-4D97-AF65-F5344CB8AC3E}">
        <p14:creationId xmlns:p14="http://schemas.microsoft.com/office/powerpoint/2010/main" val="171924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CF3CF-3AA2-1E43-8329-B99956BBFAC9}"/>
              </a:ext>
            </a:extLst>
          </p:cNvPr>
          <p:cNvSpPr>
            <a:spLocks noGrp="1"/>
          </p:cNvSpPr>
          <p:nvPr>
            <p:ph type="ctrTitle"/>
          </p:nvPr>
        </p:nvSpPr>
        <p:spPr/>
        <p:txBody>
          <a:bodyPr/>
          <a:lstStyle/>
          <a:p>
            <a:r>
              <a:rPr lang="en-GB" dirty="0"/>
              <a:t>Reporting the results in APA format</a:t>
            </a:r>
          </a:p>
        </p:txBody>
      </p:sp>
      <p:sp>
        <p:nvSpPr>
          <p:cNvPr id="3" name="Text Placeholder 2">
            <a:extLst>
              <a:ext uri="{FF2B5EF4-FFF2-40B4-BE49-F238E27FC236}">
                <a16:creationId xmlns:a16="http://schemas.microsoft.com/office/drawing/2014/main" id="{1C789622-D04F-DB43-B25F-3252A9BF9DAE}"/>
              </a:ext>
            </a:extLst>
          </p:cNvPr>
          <p:cNvSpPr>
            <a:spLocks noGrp="1"/>
          </p:cNvSpPr>
          <p:nvPr>
            <p:ph type="body" sz="quarter" idx="14"/>
          </p:nvPr>
        </p:nvSpPr>
        <p:spPr>
          <a:xfrm>
            <a:off x="3419872" y="2067694"/>
            <a:ext cx="5256832" cy="1641053"/>
          </a:xfrm>
        </p:spPr>
        <p:txBody>
          <a:bodyPr/>
          <a:lstStyle/>
          <a:p>
            <a:pPr marL="0" indent="0">
              <a:buNone/>
            </a:pPr>
            <a:r>
              <a:rPr lang="en-GB" dirty="0"/>
              <a:t>A Wilcoxon signed-rank test revealed the number of fizzy drinks consumed was significantly higher on Saturday (Median = 630; Range = 226-810) than on Monday (Median = 226; Range = 21-745), </a:t>
            </a:r>
            <a:r>
              <a:rPr lang="en-GB" i="1" dirty="0"/>
              <a:t>V</a:t>
            </a:r>
            <a:r>
              <a:rPr lang="en-GB" dirty="0"/>
              <a:t> = 34.5, </a:t>
            </a:r>
            <a:r>
              <a:rPr lang="en-GB" i="1" dirty="0"/>
              <a:t>p</a:t>
            </a:r>
            <a:r>
              <a:rPr lang="en-GB" dirty="0"/>
              <a:t> = .025, </a:t>
            </a:r>
            <a:r>
              <a:rPr lang="en-GB" i="1" dirty="0"/>
              <a:t>r</a:t>
            </a:r>
            <a:r>
              <a:rPr lang="en-GB" dirty="0"/>
              <a:t> = -.53. </a:t>
            </a:r>
          </a:p>
        </p:txBody>
      </p:sp>
      <p:pic>
        <p:nvPicPr>
          <p:cNvPr id="7" name="Picture 6" descr="Chart, box and whisker chart&#10;&#10;Description automatically generated">
            <a:extLst>
              <a:ext uri="{FF2B5EF4-FFF2-40B4-BE49-F238E27FC236}">
                <a16:creationId xmlns:a16="http://schemas.microsoft.com/office/drawing/2014/main" id="{47F8A763-EDFB-2045-8D0A-1FCA6F55B2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06748"/>
            <a:ext cx="2738903" cy="3651870"/>
          </a:xfrm>
          <a:prstGeom prst="rect">
            <a:avLst/>
          </a:prstGeom>
        </p:spPr>
      </p:pic>
    </p:spTree>
    <p:extLst>
      <p:ext uri="{BB962C8B-B14F-4D97-AF65-F5344CB8AC3E}">
        <p14:creationId xmlns:p14="http://schemas.microsoft.com/office/powerpoint/2010/main" val="2802192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DFF3CC-08A0-AB4C-AE73-91A5BADD1B13}"/>
              </a:ext>
            </a:extLst>
          </p:cNvPr>
          <p:cNvSpPr>
            <a:spLocks noGrp="1"/>
          </p:cNvSpPr>
          <p:nvPr>
            <p:ph type="ctrTitle"/>
          </p:nvPr>
        </p:nvSpPr>
        <p:spPr/>
        <p:txBody>
          <a:bodyPr/>
          <a:lstStyle/>
          <a:p>
            <a:r>
              <a:rPr lang="en-GB" dirty="0"/>
              <a:t>Assessing the assumption of normality</a:t>
            </a:r>
          </a:p>
        </p:txBody>
      </p:sp>
      <p:sp>
        <p:nvSpPr>
          <p:cNvPr id="5" name="Text Placeholder 4">
            <a:extLst>
              <a:ext uri="{FF2B5EF4-FFF2-40B4-BE49-F238E27FC236}">
                <a16:creationId xmlns:a16="http://schemas.microsoft.com/office/drawing/2014/main" id="{BC8C1145-287D-8248-9F15-1592D1B4A9E6}"/>
              </a:ext>
            </a:extLst>
          </p:cNvPr>
          <p:cNvSpPr>
            <a:spLocks noGrp="1"/>
          </p:cNvSpPr>
          <p:nvPr>
            <p:ph type="body" sz="quarter" idx="14"/>
          </p:nvPr>
        </p:nvSpPr>
        <p:spPr>
          <a:xfrm>
            <a:off x="395290" y="1383509"/>
            <a:ext cx="8425184" cy="842897"/>
          </a:xfrm>
        </p:spPr>
        <p:txBody>
          <a:bodyPr/>
          <a:lstStyle/>
          <a:p>
            <a:r>
              <a:rPr lang="en-GB" dirty="0"/>
              <a:t>Q-Q plots and Shapiro-Wilk test used</a:t>
            </a:r>
          </a:p>
          <a:p>
            <a:pPr marL="0" indent="0">
              <a:buNone/>
            </a:pPr>
            <a:endParaRPr lang="en-GB" dirty="0"/>
          </a:p>
        </p:txBody>
      </p:sp>
      <p:sp>
        <p:nvSpPr>
          <p:cNvPr id="6" name="Rounded Rectangle 5">
            <a:extLst>
              <a:ext uri="{FF2B5EF4-FFF2-40B4-BE49-F238E27FC236}">
                <a16:creationId xmlns:a16="http://schemas.microsoft.com/office/drawing/2014/main" id="{EB8389F2-78F1-A849-B5E5-C3549874C799}"/>
              </a:ext>
            </a:extLst>
          </p:cNvPr>
          <p:cNvSpPr/>
          <p:nvPr/>
        </p:nvSpPr>
        <p:spPr>
          <a:xfrm>
            <a:off x="2052289" y="2499742"/>
            <a:ext cx="5103770" cy="716214"/>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solidFill>
              </a:rPr>
              <a:t>The difference between timepoint 1 and timepoint 2 should be normally distributed</a:t>
            </a:r>
          </a:p>
        </p:txBody>
      </p:sp>
      <p:sp>
        <p:nvSpPr>
          <p:cNvPr id="7" name="Rounded Rectangle 6">
            <a:extLst>
              <a:ext uri="{FF2B5EF4-FFF2-40B4-BE49-F238E27FC236}">
                <a16:creationId xmlns:a16="http://schemas.microsoft.com/office/drawing/2014/main" id="{2C89343F-A4B5-9947-A4D5-72D5F1ED3514}"/>
              </a:ext>
            </a:extLst>
          </p:cNvPr>
          <p:cNvSpPr/>
          <p:nvPr/>
        </p:nvSpPr>
        <p:spPr>
          <a:xfrm>
            <a:off x="2472685" y="3534576"/>
            <a:ext cx="4198629" cy="909381"/>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Calculate a difference score for each participant and assess normality of this difference score</a:t>
            </a:r>
          </a:p>
        </p:txBody>
      </p:sp>
    </p:spTree>
    <p:extLst>
      <p:ext uri="{BB962C8B-B14F-4D97-AF65-F5344CB8AC3E}">
        <p14:creationId xmlns:p14="http://schemas.microsoft.com/office/powerpoint/2010/main" val="1888516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E5F09-A223-A347-9F88-C3FE3303E647}"/>
              </a:ext>
            </a:extLst>
          </p:cNvPr>
          <p:cNvSpPr>
            <a:spLocks noGrp="1"/>
          </p:cNvSpPr>
          <p:nvPr>
            <p:ph type="ctrTitle"/>
          </p:nvPr>
        </p:nvSpPr>
        <p:spPr/>
        <p:txBody>
          <a:bodyPr/>
          <a:lstStyle/>
          <a:p>
            <a:r>
              <a:rPr lang="en-GB" dirty="0"/>
              <a:t>Lab preparation (~10 minutes)</a:t>
            </a:r>
          </a:p>
        </p:txBody>
      </p:sp>
      <p:sp>
        <p:nvSpPr>
          <p:cNvPr id="3" name="Text Placeholder 2">
            <a:extLst>
              <a:ext uri="{FF2B5EF4-FFF2-40B4-BE49-F238E27FC236}">
                <a16:creationId xmlns:a16="http://schemas.microsoft.com/office/drawing/2014/main" id="{22629589-708B-4246-A438-7B15379C433A}"/>
              </a:ext>
            </a:extLst>
          </p:cNvPr>
          <p:cNvSpPr>
            <a:spLocks noGrp="1"/>
          </p:cNvSpPr>
          <p:nvPr>
            <p:ph type="body" sz="quarter" idx="14"/>
          </p:nvPr>
        </p:nvSpPr>
        <p:spPr/>
        <p:txBody>
          <a:bodyPr/>
          <a:lstStyle/>
          <a:p>
            <a:r>
              <a:rPr lang="en-GB" dirty="0"/>
              <a:t>Please watch the short lab preparation video prior to your lab</a:t>
            </a:r>
          </a:p>
          <a:p>
            <a:endParaRPr lang="en-GB" dirty="0"/>
          </a:p>
          <a:p>
            <a:r>
              <a:rPr lang="en-GB" dirty="0"/>
              <a:t>We will walk through an R script that runs a Wilcoxon rank-sum test and a Wilcoxon signed-rank test</a:t>
            </a:r>
          </a:p>
        </p:txBody>
      </p:sp>
    </p:spTree>
    <p:extLst>
      <p:ext uri="{BB962C8B-B14F-4D97-AF65-F5344CB8AC3E}">
        <p14:creationId xmlns:p14="http://schemas.microsoft.com/office/powerpoint/2010/main" val="11564548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4FABD-7A24-134B-98DD-038B562880A0}"/>
              </a:ext>
            </a:extLst>
          </p:cNvPr>
          <p:cNvSpPr>
            <a:spLocks noGrp="1"/>
          </p:cNvSpPr>
          <p:nvPr>
            <p:ph type="ctrTitle"/>
          </p:nvPr>
        </p:nvSpPr>
        <p:spPr/>
        <p:txBody>
          <a:bodyPr/>
          <a:lstStyle/>
          <a:p>
            <a:r>
              <a:rPr lang="en-GB" dirty="0"/>
              <a:t>Post-lecture activities</a:t>
            </a:r>
          </a:p>
        </p:txBody>
      </p:sp>
      <p:sp>
        <p:nvSpPr>
          <p:cNvPr id="4" name="Text Placeholder 2">
            <a:extLst>
              <a:ext uri="{FF2B5EF4-FFF2-40B4-BE49-F238E27FC236}">
                <a16:creationId xmlns:a16="http://schemas.microsoft.com/office/drawing/2014/main" id="{3F488F27-27F0-C84A-845F-B61E837767C7}"/>
              </a:ext>
            </a:extLst>
          </p:cNvPr>
          <p:cNvSpPr>
            <a:spLocks noGrp="1"/>
          </p:cNvSpPr>
          <p:nvPr>
            <p:ph type="body" sz="quarter" idx="14"/>
          </p:nvPr>
        </p:nvSpPr>
        <p:spPr>
          <a:xfrm>
            <a:off x="395536" y="1574705"/>
            <a:ext cx="8425184" cy="3564731"/>
          </a:xfrm>
        </p:spPr>
        <p:txBody>
          <a:bodyPr/>
          <a:lstStyle/>
          <a:p>
            <a:r>
              <a:rPr lang="en-GB" dirty="0"/>
              <a:t>Now live on Moodle</a:t>
            </a:r>
            <a:endParaRPr lang="en-GB" b="1" u="sng" dirty="0"/>
          </a:p>
          <a:p>
            <a:endParaRPr lang="en-GB" dirty="0"/>
          </a:p>
        </p:txBody>
      </p:sp>
    </p:spTree>
    <p:extLst>
      <p:ext uri="{BB962C8B-B14F-4D97-AF65-F5344CB8AC3E}">
        <p14:creationId xmlns:p14="http://schemas.microsoft.com/office/powerpoint/2010/main" val="37496050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481D4F47-7616-A34C-89A1-5183F5EDEB29}"/>
              </a:ext>
            </a:extLst>
          </p:cNvPr>
          <p:cNvSpPr>
            <a:spLocks noGrp="1"/>
          </p:cNvSpPr>
          <p:nvPr>
            <p:ph type="ctrTitle"/>
          </p:nvPr>
        </p:nvSpPr>
        <p:spPr bwMode="auto">
          <a:xfrm>
            <a:off x="323528" y="2174266"/>
            <a:ext cx="6155531" cy="7572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r>
              <a:rPr lang="en-US" altLang="en-US" dirty="0"/>
              <a:t>Thank you for listening!</a:t>
            </a:r>
            <a:endParaRPr lang="en-GB" altLang="en-US" sz="1350" dirty="0"/>
          </a:p>
        </p:txBody>
      </p:sp>
      <p:sp>
        <p:nvSpPr>
          <p:cNvPr id="2" name="Subtitle 1">
            <a:extLst>
              <a:ext uri="{FF2B5EF4-FFF2-40B4-BE49-F238E27FC236}">
                <a16:creationId xmlns:a16="http://schemas.microsoft.com/office/drawing/2014/main" id="{3B45A609-B001-D940-B74F-B4BD62AEF157}"/>
              </a:ext>
            </a:extLst>
          </p:cNvPr>
          <p:cNvSpPr>
            <a:spLocks noGrp="1"/>
          </p:cNvSpPr>
          <p:nvPr>
            <p:ph type="subTitle" idx="1"/>
          </p:nvPr>
        </p:nvSpPr>
        <p:spPr>
          <a:xfrm>
            <a:off x="467544" y="2931504"/>
            <a:ext cx="8208912" cy="540060"/>
          </a:xfrm>
        </p:spPr>
        <p:txBody>
          <a:bodyPr/>
          <a:lstStyle/>
          <a:p>
            <a:r>
              <a:rPr lang="en-GB" sz="1800" dirty="0"/>
              <a:t>Please post any questions on the discussion board or the anonymous Qualtrics link.</a:t>
            </a:r>
          </a:p>
          <a:p>
            <a:endParaRPr lang="en-GB"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FFF2A-9806-6F45-9D1E-E2A1EFEA8880}"/>
              </a:ext>
            </a:extLst>
          </p:cNvPr>
          <p:cNvSpPr>
            <a:spLocks noGrp="1"/>
          </p:cNvSpPr>
          <p:nvPr>
            <p:ph type="ctrTitle"/>
          </p:nvPr>
        </p:nvSpPr>
        <p:spPr>
          <a:xfrm>
            <a:off x="395290" y="450125"/>
            <a:ext cx="6768752" cy="864096"/>
          </a:xfrm>
        </p:spPr>
        <p:txBody>
          <a:bodyPr/>
          <a:lstStyle/>
          <a:p>
            <a:r>
              <a:rPr lang="en-GB" dirty="0"/>
              <a:t>Research question</a:t>
            </a:r>
          </a:p>
        </p:txBody>
      </p:sp>
      <p:sp>
        <p:nvSpPr>
          <p:cNvPr id="3" name="Text Placeholder 2">
            <a:extLst>
              <a:ext uri="{FF2B5EF4-FFF2-40B4-BE49-F238E27FC236}">
                <a16:creationId xmlns:a16="http://schemas.microsoft.com/office/drawing/2014/main" id="{AF9391DF-0BC5-4643-9E5E-8575E68167B7}"/>
              </a:ext>
            </a:extLst>
          </p:cNvPr>
          <p:cNvSpPr>
            <a:spLocks noGrp="1"/>
          </p:cNvSpPr>
          <p:nvPr>
            <p:ph type="body" sz="quarter" idx="14"/>
          </p:nvPr>
        </p:nvSpPr>
        <p:spPr/>
        <p:txBody>
          <a:bodyPr/>
          <a:lstStyle/>
          <a:p>
            <a:pPr marL="0" indent="0" algn="ctr">
              <a:buNone/>
            </a:pPr>
            <a:r>
              <a:rPr lang="en-GB" b="1" dirty="0"/>
              <a:t>Does day of the week affect how much fizzy drinks an individual consumes (Saturday vs Monday)?</a:t>
            </a:r>
          </a:p>
          <a:p>
            <a:endParaRPr lang="en-GB" dirty="0"/>
          </a:p>
        </p:txBody>
      </p:sp>
      <p:sp>
        <p:nvSpPr>
          <p:cNvPr id="4" name="Text Placeholder 2">
            <a:extLst>
              <a:ext uri="{FF2B5EF4-FFF2-40B4-BE49-F238E27FC236}">
                <a16:creationId xmlns:a16="http://schemas.microsoft.com/office/drawing/2014/main" id="{B5141BB8-7D4E-B24A-8996-CD31802738CE}"/>
              </a:ext>
            </a:extLst>
          </p:cNvPr>
          <p:cNvSpPr txBox="1">
            <a:spLocks/>
          </p:cNvSpPr>
          <p:nvPr/>
        </p:nvSpPr>
        <p:spPr>
          <a:xfrm>
            <a:off x="360230" y="2499742"/>
            <a:ext cx="4859842" cy="2160240"/>
          </a:xfrm>
          <a:prstGeom prst="rect">
            <a:avLst/>
          </a:prstGeom>
        </p:spPr>
        <p:txBody>
          <a:bodyPr vert="horz"/>
          <a:lstStyle>
            <a:lvl1pPr marL="257175" indent="-257175" algn="l" rtl="0" eaLnBrk="0" fontAlgn="base" hangingPunct="0">
              <a:spcBef>
                <a:spcPct val="20000"/>
              </a:spcBef>
              <a:spcAft>
                <a:spcPct val="0"/>
              </a:spcAft>
              <a:buFont typeface="Arial" panose="020B0604020202020204" pitchFamily="34" charset="0"/>
              <a:buChar char="•"/>
              <a:defRPr sz="1800" kern="1200">
                <a:solidFill>
                  <a:srgbClr val="666666"/>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1650" kern="1200">
                <a:solidFill>
                  <a:srgbClr val="666666"/>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500" kern="1200">
                <a:solidFill>
                  <a:srgbClr val="666666"/>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350" kern="1200">
                <a:solidFill>
                  <a:srgbClr val="666666"/>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200" kern="1200">
                <a:solidFill>
                  <a:srgbClr val="666666"/>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GB" dirty="0"/>
              <a:t>Participants come into the lab for the day and are offered unlimited fizzy drinks. Does the amount of fizzy drink consumed (in ml) differ depending on the day of the week?</a:t>
            </a:r>
          </a:p>
          <a:p>
            <a:pPr marL="0" indent="0">
              <a:buNone/>
            </a:pPr>
            <a:endParaRPr lang="en-GB" dirty="0"/>
          </a:p>
          <a:p>
            <a:pPr marL="0" indent="0">
              <a:buNone/>
            </a:pPr>
            <a:r>
              <a:rPr lang="en-GB" dirty="0"/>
              <a:t>Same participants in each condition!</a:t>
            </a:r>
          </a:p>
          <a:p>
            <a:endParaRPr lang="en-GB" dirty="0"/>
          </a:p>
          <a:p>
            <a:pPr marL="0" indent="0">
              <a:buNone/>
            </a:pPr>
            <a:endParaRPr lang="en-GB" dirty="0"/>
          </a:p>
        </p:txBody>
      </p:sp>
      <p:graphicFrame>
        <p:nvGraphicFramePr>
          <p:cNvPr id="5" name="Table 4">
            <a:extLst>
              <a:ext uri="{FF2B5EF4-FFF2-40B4-BE49-F238E27FC236}">
                <a16:creationId xmlns:a16="http://schemas.microsoft.com/office/drawing/2014/main" id="{4C079795-4220-ED4C-80B7-0B7BC505EE5F}"/>
              </a:ext>
            </a:extLst>
          </p:cNvPr>
          <p:cNvGraphicFramePr>
            <a:graphicFrameLocks noGrp="1"/>
          </p:cNvGraphicFramePr>
          <p:nvPr/>
        </p:nvGraphicFramePr>
        <p:xfrm>
          <a:off x="5489488" y="2160637"/>
          <a:ext cx="3262374" cy="2622252"/>
        </p:xfrm>
        <a:graphic>
          <a:graphicData uri="http://schemas.openxmlformats.org/drawingml/2006/table">
            <a:tbl>
              <a:tblPr>
                <a:tableStyleId>{8A107856-5554-42FB-B03E-39F5DBC370BA}</a:tableStyleId>
              </a:tblPr>
              <a:tblGrid>
                <a:gridCol w="1087458">
                  <a:extLst>
                    <a:ext uri="{9D8B030D-6E8A-4147-A177-3AD203B41FA5}">
                      <a16:colId xmlns:a16="http://schemas.microsoft.com/office/drawing/2014/main" val="3661795683"/>
                    </a:ext>
                  </a:extLst>
                </a:gridCol>
                <a:gridCol w="1087458">
                  <a:extLst>
                    <a:ext uri="{9D8B030D-6E8A-4147-A177-3AD203B41FA5}">
                      <a16:colId xmlns:a16="http://schemas.microsoft.com/office/drawing/2014/main" val="2270980437"/>
                    </a:ext>
                  </a:extLst>
                </a:gridCol>
                <a:gridCol w="1087458">
                  <a:extLst>
                    <a:ext uri="{9D8B030D-6E8A-4147-A177-3AD203B41FA5}">
                      <a16:colId xmlns:a16="http://schemas.microsoft.com/office/drawing/2014/main" val="466043919"/>
                    </a:ext>
                  </a:extLst>
                </a:gridCol>
              </a:tblGrid>
              <a:tr h="262314">
                <a:tc>
                  <a:txBody>
                    <a:bodyPr/>
                    <a:lstStyle/>
                    <a:p>
                      <a:pPr algn="ctr" fontAlgn="b"/>
                      <a:r>
                        <a:rPr lang="en-GB" sz="1650" b="1" i="0" u="none" strike="noStrike" dirty="0">
                          <a:solidFill>
                            <a:srgbClr val="000000"/>
                          </a:solidFill>
                          <a:effectLst/>
                          <a:latin typeface="Calibri" panose="020F0502020204030204" pitchFamily="34" charset="0"/>
                        </a:rPr>
                        <a:t>Participant</a:t>
                      </a:r>
                    </a:p>
                  </a:txBody>
                  <a:tcPr marL="9525" marR="9525" marT="9525" marB="0" anchor="b"/>
                </a:tc>
                <a:tc>
                  <a:txBody>
                    <a:bodyPr/>
                    <a:lstStyle/>
                    <a:p>
                      <a:pPr algn="ctr" fontAlgn="b"/>
                      <a:r>
                        <a:rPr lang="en-GB" sz="1650" b="1" u="none" strike="noStrike" dirty="0">
                          <a:solidFill>
                            <a:srgbClr val="000000"/>
                          </a:solidFill>
                          <a:effectLst/>
                        </a:rPr>
                        <a:t>Saturday</a:t>
                      </a:r>
                      <a:endParaRPr lang="en-GB" sz="165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Monday</a:t>
                      </a:r>
                    </a:p>
                  </a:txBody>
                  <a:tcPr marL="9525" marR="9525" marT="9525" marB="0" anchor="b"/>
                </a:tc>
                <a:extLst>
                  <a:ext uri="{0D108BD9-81ED-4DB2-BD59-A6C34878D82A}">
                    <a16:rowId xmlns:a16="http://schemas.microsoft.com/office/drawing/2014/main" val="4198030389"/>
                  </a:ext>
                </a:extLst>
              </a:tr>
              <a:tr h="261426">
                <a:tc>
                  <a:txBody>
                    <a:bodyPr/>
                    <a:lstStyle/>
                    <a:p>
                      <a:pPr algn="ctr" fontAlgn="b"/>
                      <a:r>
                        <a:rPr lang="en-GB" sz="1650" b="0" i="0" u="none" strike="noStrike" dirty="0">
                          <a:solidFill>
                            <a:srgbClr val="000000"/>
                          </a:solidFill>
                          <a:effectLst/>
                          <a:latin typeface="Calibri" panose="020F0502020204030204" pitchFamily="34" charset="0"/>
                        </a:rPr>
                        <a:t>1</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46</a:t>
                      </a:r>
                    </a:p>
                  </a:txBody>
                  <a:tcPr marL="9525" marR="9525" marT="9525" marB="0" anchor="b"/>
                </a:tc>
                <a:extLst>
                  <a:ext uri="{0D108BD9-81ED-4DB2-BD59-A6C34878D82A}">
                    <a16:rowId xmlns:a16="http://schemas.microsoft.com/office/drawing/2014/main" val="4085793157"/>
                  </a:ext>
                </a:extLst>
              </a:tr>
              <a:tr h="262314">
                <a:tc>
                  <a:txBody>
                    <a:bodyPr/>
                    <a:lstStyle/>
                    <a:p>
                      <a:pPr algn="ctr" fontAlgn="b"/>
                      <a:r>
                        <a:rPr lang="en-GB" sz="1650" b="0" i="0" u="none" strike="noStrike" dirty="0">
                          <a:solidFill>
                            <a:srgbClr val="000000"/>
                          </a:solidFill>
                          <a:effectLst/>
                          <a:latin typeface="Calibri" panose="020F0502020204030204" pitchFamily="34" charset="0"/>
                        </a:rPr>
                        <a:t>2</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810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21</a:t>
                      </a:r>
                    </a:p>
                  </a:txBody>
                  <a:tcPr marL="9525" marR="9525" marT="9525" marB="0" anchor="b"/>
                </a:tc>
                <a:extLst>
                  <a:ext uri="{0D108BD9-81ED-4DB2-BD59-A6C34878D82A}">
                    <a16:rowId xmlns:a16="http://schemas.microsoft.com/office/drawing/2014/main" val="3192931840"/>
                  </a:ext>
                </a:extLst>
              </a:tr>
              <a:tr h="262314">
                <a:tc>
                  <a:txBody>
                    <a:bodyPr/>
                    <a:lstStyle/>
                    <a:p>
                      <a:pPr algn="ctr" fontAlgn="b"/>
                      <a:r>
                        <a:rPr lang="en-GB" sz="1650" b="0" i="0" u="none" strike="noStrike" dirty="0">
                          <a:solidFill>
                            <a:srgbClr val="000000"/>
                          </a:solidFill>
                          <a:effectLst/>
                          <a:latin typeface="Calibri" panose="020F0502020204030204" pitchFamily="34" charset="0"/>
                        </a:rPr>
                        <a:t>3</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542</a:t>
                      </a:r>
                    </a:p>
                  </a:txBody>
                  <a:tcPr marL="9525" marR="9525" marT="9525" marB="0" anchor="b"/>
                </a:tc>
                <a:extLst>
                  <a:ext uri="{0D108BD9-81ED-4DB2-BD59-A6C34878D82A}">
                    <a16:rowId xmlns:a16="http://schemas.microsoft.com/office/drawing/2014/main" val="2560320454"/>
                  </a:ext>
                </a:extLst>
              </a:tr>
              <a:tr h="262314">
                <a:tc>
                  <a:txBody>
                    <a:bodyPr/>
                    <a:lstStyle/>
                    <a:p>
                      <a:pPr algn="ctr" fontAlgn="b"/>
                      <a:r>
                        <a:rPr lang="en-GB" sz="165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740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745</a:t>
                      </a:r>
                    </a:p>
                  </a:txBody>
                  <a:tcPr marL="9525" marR="9525" marT="9525" marB="0" anchor="b"/>
                </a:tc>
                <a:extLst>
                  <a:ext uri="{0D108BD9-81ED-4DB2-BD59-A6C34878D82A}">
                    <a16:rowId xmlns:a16="http://schemas.microsoft.com/office/drawing/2014/main" val="3990240055"/>
                  </a:ext>
                </a:extLst>
              </a:tr>
              <a:tr h="262314">
                <a:tc>
                  <a:txBody>
                    <a:bodyPr/>
                    <a:lstStyle/>
                    <a:p>
                      <a:pPr algn="ctr" fontAlgn="b"/>
                      <a:r>
                        <a:rPr lang="en-GB" sz="165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416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411</a:t>
                      </a:r>
                    </a:p>
                  </a:txBody>
                  <a:tcPr marL="9525" marR="9525" marT="9525" marB="0" anchor="b"/>
                </a:tc>
                <a:extLst>
                  <a:ext uri="{0D108BD9-81ED-4DB2-BD59-A6C34878D82A}">
                    <a16:rowId xmlns:a16="http://schemas.microsoft.com/office/drawing/2014/main" val="2897709865"/>
                  </a:ext>
                </a:extLst>
              </a:tr>
              <a:tr h="262314">
                <a:tc>
                  <a:txBody>
                    <a:bodyPr/>
                    <a:lstStyle/>
                    <a:p>
                      <a:pPr algn="ctr" fontAlgn="b"/>
                      <a:r>
                        <a:rPr lang="en-GB" sz="1650" b="0" i="0" u="none" strike="noStrike" dirty="0">
                          <a:solidFill>
                            <a:srgbClr val="000000"/>
                          </a:solidFill>
                          <a:effectLst/>
                          <a:latin typeface="Calibri" panose="020F0502020204030204" pitchFamily="34" charset="0"/>
                        </a:rPr>
                        <a:t>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226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226</a:t>
                      </a:r>
                    </a:p>
                  </a:txBody>
                  <a:tcPr marL="9525" marR="9525" marT="9525" marB="0" anchor="b"/>
                </a:tc>
                <a:extLst>
                  <a:ext uri="{0D108BD9-81ED-4DB2-BD59-A6C34878D82A}">
                    <a16:rowId xmlns:a16="http://schemas.microsoft.com/office/drawing/2014/main" val="4072487714"/>
                  </a:ext>
                </a:extLst>
              </a:tr>
              <a:tr h="262314">
                <a:tc>
                  <a:txBody>
                    <a:bodyPr/>
                    <a:lstStyle/>
                    <a:p>
                      <a:pPr algn="ctr" fontAlgn="b"/>
                      <a:r>
                        <a:rPr lang="en-GB" sz="1650" b="0" i="0" u="none" strike="noStrike" dirty="0">
                          <a:solidFill>
                            <a:srgbClr val="000000"/>
                          </a:solidFill>
                          <a:effectLst/>
                          <a:latin typeface="Calibri" panose="020F0502020204030204" pitchFamily="34" charset="0"/>
                        </a:rPr>
                        <a:t>7</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468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304</a:t>
                      </a:r>
                    </a:p>
                  </a:txBody>
                  <a:tcPr marL="9525" marR="9525" marT="9525" marB="0" anchor="b"/>
                </a:tc>
                <a:extLst>
                  <a:ext uri="{0D108BD9-81ED-4DB2-BD59-A6C34878D82A}">
                    <a16:rowId xmlns:a16="http://schemas.microsoft.com/office/drawing/2014/main" val="4010937692"/>
                  </a:ext>
                </a:extLst>
              </a:tr>
              <a:tr h="262314">
                <a:tc>
                  <a:txBody>
                    <a:bodyPr/>
                    <a:lstStyle/>
                    <a:p>
                      <a:pPr algn="ctr" fontAlgn="b"/>
                      <a:r>
                        <a:rPr lang="en-GB" sz="165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753</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23</a:t>
                      </a:r>
                    </a:p>
                  </a:txBody>
                  <a:tcPr marL="9525" marR="9525" marT="9525" marB="0" anchor="b"/>
                </a:tc>
                <a:extLst>
                  <a:ext uri="{0D108BD9-81ED-4DB2-BD59-A6C34878D82A}">
                    <a16:rowId xmlns:a16="http://schemas.microsoft.com/office/drawing/2014/main" val="2708153004"/>
                  </a:ext>
                </a:extLst>
              </a:tr>
              <a:tr h="262314">
                <a:tc>
                  <a:txBody>
                    <a:bodyPr/>
                    <a:lstStyle/>
                    <a:p>
                      <a:pPr algn="ctr" fontAlgn="b"/>
                      <a:r>
                        <a:rPr lang="en-GB" sz="1650" b="0" i="0" u="none" strike="noStrike" dirty="0">
                          <a:solidFill>
                            <a:srgbClr val="000000"/>
                          </a:solidFill>
                          <a:effectLst/>
                          <a:latin typeface="Calibri" panose="020F0502020204030204" pitchFamily="34" charset="0"/>
                        </a:rPr>
                        <a:t>9</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274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177</a:t>
                      </a:r>
                    </a:p>
                  </a:txBody>
                  <a:tcPr marL="9525" marR="9525" marT="9525" marB="0" anchor="b"/>
                </a:tc>
                <a:extLst>
                  <a:ext uri="{0D108BD9-81ED-4DB2-BD59-A6C34878D82A}">
                    <a16:rowId xmlns:a16="http://schemas.microsoft.com/office/drawing/2014/main" val="1182084033"/>
                  </a:ext>
                </a:extLst>
              </a:tr>
            </a:tbl>
          </a:graphicData>
        </a:graphic>
      </p:graphicFrame>
      <p:pic>
        <p:nvPicPr>
          <p:cNvPr id="32780" name="Picture 12" descr="Free Soft Drinks Cliparts, Download Free Soft Drinks Cliparts png images,  Free ClipArts on Clipart Library">
            <a:extLst>
              <a:ext uri="{FF2B5EF4-FFF2-40B4-BE49-F238E27FC236}">
                <a16:creationId xmlns:a16="http://schemas.microsoft.com/office/drawing/2014/main" id="{A1A5A3BB-BF89-FA4F-A864-2EB9689A42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110439"/>
            <a:ext cx="539996" cy="943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156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A1B5ED-D646-C446-B47E-075B5045B5D6}"/>
              </a:ext>
            </a:extLst>
          </p:cNvPr>
          <p:cNvPicPr>
            <a:picLocks noChangeAspect="1"/>
          </p:cNvPicPr>
          <p:nvPr/>
        </p:nvPicPr>
        <p:blipFill>
          <a:blip r:embed="rId2"/>
          <a:stretch>
            <a:fillRect/>
          </a:stretch>
        </p:blipFill>
        <p:spPr>
          <a:xfrm>
            <a:off x="251520" y="3723878"/>
            <a:ext cx="5943060" cy="288032"/>
          </a:xfrm>
          <a:prstGeom prst="rect">
            <a:avLst/>
          </a:prstGeom>
        </p:spPr>
      </p:pic>
      <p:pic>
        <p:nvPicPr>
          <p:cNvPr id="21" name="Picture 20">
            <a:extLst>
              <a:ext uri="{FF2B5EF4-FFF2-40B4-BE49-F238E27FC236}">
                <a16:creationId xmlns:a16="http://schemas.microsoft.com/office/drawing/2014/main" id="{B421C85C-CB5F-2B4C-871F-764F5C1B643F}"/>
              </a:ext>
            </a:extLst>
          </p:cNvPr>
          <p:cNvPicPr>
            <a:picLocks noChangeAspect="1"/>
          </p:cNvPicPr>
          <p:nvPr/>
        </p:nvPicPr>
        <p:blipFill>
          <a:blip r:embed="rId3"/>
          <a:stretch>
            <a:fillRect/>
          </a:stretch>
        </p:blipFill>
        <p:spPr>
          <a:xfrm>
            <a:off x="6068738" y="3202001"/>
            <a:ext cx="3039766" cy="1875600"/>
          </a:xfrm>
          <a:prstGeom prst="rect">
            <a:avLst/>
          </a:prstGeom>
        </p:spPr>
      </p:pic>
      <p:sp>
        <p:nvSpPr>
          <p:cNvPr id="2" name="Title 1">
            <a:extLst>
              <a:ext uri="{FF2B5EF4-FFF2-40B4-BE49-F238E27FC236}">
                <a16:creationId xmlns:a16="http://schemas.microsoft.com/office/drawing/2014/main" id="{FEDA454F-8548-AD41-85EA-CB2598FEE977}"/>
              </a:ext>
            </a:extLst>
          </p:cNvPr>
          <p:cNvSpPr>
            <a:spLocks noGrp="1"/>
          </p:cNvSpPr>
          <p:nvPr>
            <p:ph type="ctrTitle"/>
          </p:nvPr>
        </p:nvSpPr>
        <p:spPr/>
        <p:txBody>
          <a:bodyPr/>
          <a:lstStyle/>
          <a:p>
            <a:r>
              <a:rPr lang="en-GB" dirty="0"/>
              <a:t>Load in the data and calculate a difference score</a:t>
            </a:r>
          </a:p>
        </p:txBody>
      </p:sp>
      <p:sp>
        <p:nvSpPr>
          <p:cNvPr id="3" name="Text Placeholder 2">
            <a:extLst>
              <a:ext uri="{FF2B5EF4-FFF2-40B4-BE49-F238E27FC236}">
                <a16:creationId xmlns:a16="http://schemas.microsoft.com/office/drawing/2014/main" id="{A1DAAA7A-C682-3A4B-8369-D96297718790}"/>
              </a:ext>
            </a:extLst>
          </p:cNvPr>
          <p:cNvSpPr>
            <a:spLocks noGrp="1"/>
          </p:cNvSpPr>
          <p:nvPr>
            <p:ph type="body" sz="quarter" idx="14"/>
          </p:nvPr>
        </p:nvSpPr>
        <p:spPr>
          <a:xfrm>
            <a:off x="251520" y="3019592"/>
            <a:ext cx="8425184" cy="355600"/>
          </a:xfrm>
        </p:spPr>
        <p:txBody>
          <a:bodyPr/>
          <a:lstStyle/>
          <a:p>
            <a:pPr marL="0" indent="0">
              <a:buNone/>
            </a:pPr>
            <a:r>
              <a:rPr lang="en-GB" dirty="0"/>
              <a:t>Calculate a difference score:</a:t>
            </a:r>
          </a:p>
        </p:txBody>
      </p:sp>
      <p:pic>
        <p:nvPicPr>
          <p:cNvPr id="4" name="Picture 3">
            <a:extLst>
              <a:ext uri="{FF2B5EF4-FFF2-40B4-BE49-F238E27FC236}">
                <a16:creationId xmlns:a16="http://schemas.microsoft.com/office/drawing/2014/main" id="{D107ABFE-CB0B-5647-93FB-260431FE44AA}"/>
              </a:ext>
            </a:extLst>
          </p:cNvPr>
          <p:cNvPicPr>
            <a:picLocks noChangeAspect="1"/>
          </p:cNvPicPr>
          <p:nvPr/>
        </p:nvPicPr>
        <p:blipFill>
          <a:blip r:embed="rId4"/>
          <a:stretch>
            <a:fillRect/>
          </a:stretch>
        </p:blipFill>
        <p:spPr>
          <a:xfrm>
            <a:off x="253252" y="1946108"/>
            <a:ext cx="5029200" cy="355600"/>
          </a:xfrm>
          <a:prstGeom prst="rect">
            <a:avLst/>
          </a:prstGeom>
        </p:spPr>
      </p:pic>
      <p:sp>
        <p:nvSpPr>
          <p:cNvPr id="7" name="Text Placeholder 2">
            <a:extLst>
              <a:ext uri="{FF2B5EF4-FFF2-40B4-BE49-F238E27FC236}">
                <a16:creationId xmlns:a16="http://schemas.microsoft.com/office/drawing/2014/main" id="{711A0B5C-737D-4F44-8231-251DB6C044D7}"/>
              </a:ext>
            </a:extLst>
          </p:cNvPr>
          <p:cNvSpPr txBox="1">
            <a:spLocks/>
          </p:cNvSpPr>
          <p:nvPr/>
        </p:nvSpPr>
        <p:spPr>
          <a:xfrm>
            <a:off x="249049" y="1402124"/>
            <a:ext cx="8425184" cy="355600"/>
          </a:xfrm>
          <a:prstGeom prst="rect">
            <a:avLst/>
          </a:prstGeom>
        </p:spPr>
        <p:txBody>
          <a:bodyPr vert="horz"/>
          <a:lstStyle>
            <a:lvl1pPr marL="257175" indent="-257175" algn="l" rtl="0" eaLnBrk="0" fontAlgn="base" hangingPunct="0">
              <a:spcBef>
                <a:spcPct val="20000"/>
              </a:spcBef>
              <a:spcAft>
                <a:spcPct val="0"/>
              </a:spcAft>
              <a:buFont typeface="Arial" panose="020B0604020202020204" pitchFamily="34" charset="0"/>
              <a:buChar char="•"/>
              <a:defRPr sz="1800" kern="1200">
                <a:solidFill>
                  <a:srgbClr val="666666"/>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1650" kern="1200">
                <a:solidFill>
                  <a:srgbClr val="666666"/>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500" kern="1200">
                <a:solidFill>
                  <a:srgbClr val="666666"/>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350" kern="1200">
                <a:solidFill>
                  <a:srgbClr val="666666"/>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200" kern="1200">
                <a:solidFill>
                  <a:srgbClr val="666666"/>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en-GB" dirty="0"/>
              <a:t>Load in the data:</a:t>
            </a:r>
          </a:p>
        </p:txBody>
      </p:sp>
      <p:sp>
        <p:nvSpPr>
          <p:cNvPr id="9" name="Rounded Rectangle 8">
            <a:extLst>
              <a:ext uri="{FF2B5EF4-FFF2-40B4-BE49-F238E27FC236}">
                <a16:creationId xmlns:a16="http://schemas.microsoft.com/office/drawing/2014/main" id="{60FCDACE-06BC-734C-8731-55DDEA57AFBE}"/>
              </a:ext>
            </a:extLst>
          </p:cNvPr>
          <p:cNvSpPr/>
          <p:nvPr/>
        </p:nvSpPr>
        <p:spPr>
          <a:xfrm>
            <a:off x="587959" y="4093076"/>
            <a:ext cx="5103770" cy="716214"/>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solidFill>
              </a:rPr>
              <a:t>Code creates a new column “difference” which is the value of Saturday minus the value of Monday</a:t>
            </a:r>
            <a:endParaRPr lang="en-GB" dirty="0">
              <a:solidFill>
                <a:schemeClr val="accent2"/>
              </a:solidFill>
              <a:highlight>
                <a:srgbClr val="FFFF00"/>
              </a:highlight>
            </a:endParaRPr>
          </a:p>
        </p:txBody>
      </p:sp>
      <p:cxnSp>
        <p:nvCxnSpPr>
          <p:cNvPr id="11" name="Straight Arrow Connector 10">
            <a:extLst>
              <a:ext uri="{FF2B5EF4-FFF2-40B4-BE49-F238E27FC236}">
                <a16:creationId xmlns:a16="http://schemas.microsoft.com/office/drawing/2014/main" id="{D834078E-07B9-2544-8566-BE32E8F5610B}"/>
              </a:ext>
            </a:extLst>
          </p:cNvPr>
          <p:cNvCxnSpPr>
            <a:cxnSpLocks/>
            <a:stCxn id="9" idx="3"/>
          </p:cNvCxnSpPr>
          <p:nvPr/>
        </p:nvCxnSpPr>
        <p:spPr>
          <a:xfrm flipV="1">
            <a:off x="5691729" y="3387902"/>
            <a:ext cx="2768703" cy="1063281"/>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8A6A50A1-A5E5-8F48-814B-72EC7ACD23C3}"/>
              </a:ext>
            </a:extLst>
          </p:cNvPr>
          <p:cNvPicPr>
            <a:picLocks noChangeAspect="1"/>
          </p:cNvPicPr>
          <p:nvPr/>
        </p:nvPicPr>
        <p:blipFill>
          <a:blip r:embed="rId5"/>
          <a:stretch>
            <a:fillRect/>
          </a:stretch>
        </p:blipFill>
        <p:spPr>
          <a:xfrm>
            <a:off x="5691729" y="1236048"/>
            <a:ext cx="2192639" cy="1919535"/>
          </a:xfrm>
          <a:prstGeom prst="rect">
            <a:avLst/>
          </a:prstGeom>
        </p:spPr>
      </p:pic>
    </p:spTree>
    <p:extLst>
      <p:ext uri="{BB962C8B-B14F-4D97-AF65-F5344CB8AC3E}">
        <p14:creationId xmlns:p14="http://schemas.microsoft.com/office/powerpoint/2010/main" val="3334381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720D3929-2CDE-954C-9D04-A6A9F5D98EB3}"/>
              </a:ext>
            </a:extLst>
          </p:cNvPr>
          <p:cNvPicPr>
            <a:picLocks noChangeAspect="1"/>
          </p:cNvPicPr>
          <p:nvPr/>
        </p:nvPicPr>
        <p:blipFill>
          <a:blip r:embed="rId2"/>
          <a:stretch>
            <a:fillRect/>
          </a:stretch>
        </p:blipFill>
        <p:spPr>
          <a:xfrm>
            <a:off x="5292080" y="2643758"/>
            <a:ext cx="3390900" cy="1041400"/>
          </a:xfrm>
          <a:prstGeom prst="rect">
            <a:avLst/>
          </a:prstGeom>
        </p:spPr>
      </p:pic>
      <p:sp>
        <p:nvSpPr>
          <p:cNvPr id="2" name="Title 1">
            <a:extLst>
              <a:ext uri="{FF2B5EF4-FFF2-40B4-BE49-F238E27FC236}">
                <a16:creationId xmlns:a16="http://schemas.microsoft.com/office/drawing/2014/main" id="{A03614AB-8B0A-E843-B43A-9A59D9A3E728}"/>
              </a:ext>
            </a:extLst>
          </p:cNvPr>
          <p:cNvSpPr>
            <a:spLocks noGrp="1"/>
          </p:cNvSpPr>
          <p:nvPr>
            <p:ph type="ctrTitle"/>
          </p:nvPr>
        </p:nvSpPr>
        <p:spPr/>
        <p:txBody>
          <a:bodyPr/>
          <a:lstStyle/>
          <a:p>
            <a:r>
              <a:rPr lang="en-GB" dirty="0"/>
              <a:t>Now produce Q-Q plot and run Shapiro-Wilk test on the </a:t>
            </a:r>
            <a:r>
              <a:rPr lang="en-GB" b="1" dirty="0"/>
              <a:t>difference</a:t>
            </a:r>
            <a:r>
              <a:rPr lang="en-GB" dirty="0"/>
              <a:t> column</a:t>
            </a:r>
          </a:p>
        </p:txBody>
      </p:sp>
      <p:sp>
        <p:nvSpPr>
          <p:cNvPr id="3" name="Text Placeholder 2">
            <a:extLst>
              <a:ext uri="{FF2B5EF4-FFF2-40B4-BE49-F238E27FC236}">
                <a16:creationId xmlns:a16="http://schemas.microsoft.com/office/drawing/2014/main" id="{6CD8EC69-6237-CD48-ACEE-8A25D544C631}"/>
              </a:ext>
            </a:extLst>
          </p:cNvPr>
          <p:cNvSpPr>
            <a:spLocks noGrp="1"/>
          </p:cNvSpPr>
          <p:nvPr>
            <p:ph type="body" sz="quarter" idx="14"/>
          </p:nvPr>
        </p:nvSpPr>
        <p:spPr>
          <a:xfrm>
            <a:off x="395536" y="1275606"/>
            <a:ext cx="4176464" cy="540169"/>
          </a:xfrm>
        </p:spPr>
        <p:txBody>
          <a:bodyPr/>
          <a:lstStyle/>
          <a:p>
            <a:pPr marL="0" indent="0" algn="ctr">
              <a:buNone/>
            </a:pPr>
            <a:r>
              <a:rPr lang="en-GB" dirty="0"/>
              <a:t>Q-Q plot</a:t>
            </a:r>
          </a:p>
        </p:txBody>
      </p:sp>
      <p:sp>
        <p:nvSpPr>
          <p:cNvPr id="6" name="Text Placeholder 2">
            <a:extLst>
              <a:ext uri="{FF2B5EF4-FFF2-40B4-BE49-F238E27FC236}">
                <a16:creationId xmlns:a16="http://schemas.microsoft.com/office/drawing/2014/main" id="{BBF0B8AC-C10F-9F48-9A57-EF76F2689FD9}"/>
              </a:ext>
            </a:extLst>
          </p:cNvPr>
          <p:cNvSpPr txBox="1">
            <a:spLocks/>
          </p:cNvSpPr>
          <p:nvPr/>
        </p:nvSpPr>
        <p:spPr>
          <a:xfrm>
            <a:off x="4644008" y="1292898"/>
            <a:ext cx="4104456" cy="540169"/>
          </a:xfrm>
          <a:prstGeom prst="rect">
            <a:avLst/>
          </a:prstGeom>
        </p:spPr>
        <p:txBody>
          <a:bodyPr vert="horz"/>
          <a:lstStyle>
            <a:lvl1pPr marL="257175" indent="-257175" algn="l" rtl="0" eaLnBrk="0" fontAlgn="base" hangingPunct="0">
              <a:spcBef>
                <a:spcPct val="20000"/>
              </a:spcBef>
              <a:spcAft>
                <a:spcPct val="0"/>
              </a:spcAft>
              <a:buFont typeface="Arial" panose="020B0604020202020204" pitchFamily="34" charset="0"/>
              <a:buChar char="•"/>
              <a:defRPr sz="1800" kern="1200">
                <a:solidFill>
                  <a:srgbClr val="666666"/>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1650" kern="1200">
                <a:solidFill>
                  <a:srgbClr val="666666"/>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500" kern="1200">
                <a:solidFill>
                  <a:srgbClr val="666666"/>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350" kern="1200">
                <a:solidFill>
                  <a:srgbClr val="666666"/>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200" kern="1200">
                <a:solidFill>
                  <a:srgbClr val="666666"/>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ctr">
              <a:buFont typeface="Arial" panose="020B0604020202020204" pitchFamily="34" charset="0"/>
              <a:buNone/>
            </a:pPr>
            <a:r>
              <a:rPr lang="en-GB" dirty="0"/>
              <a:t>Shapiro-Wilk test</a:t>
            </a:r>
          </a:p>
        </p:txBody>
      </p:sp>
      <p:pic>
        <p:nvPicPr>
          <p:cNvPr id="8" name="Picture 7">
            <a:extLst>
              <a:ext uri="{FF2B5EF4-FFF2-40B4-BE49-F238E27FC236}">
                <a16:creationId xmlns:a16="http://schemas.microsoft.com/office/drawing/2014/main" id="{6F568DFB-1612-1040-81AB-BB88E0B74F3F}"/>
              </a:ext>
            </a:extLst>
          </p:cNvPr>
          <p:cNvPicPr>
            <a:picLocks noChangeAspect="1"/>
          </p:cNvPicPr>
          <p:nvPr/>
        </p:nvPicPr>
        <p:blipFill rotWithShape="1">
          <a:blip r:embed="rId3"/>
          <a:srcRect l="4700" t="-14643" b="-1"/>
          <a:stretch/>
        </p:blipFill>
        <p:spPr>
          <a:xfrm>
            <a:off x="5324155" y="1845914"/>
            <a:ext cx="3680266" cy="355763"/>
          </a:xfrm>
          <a:prstGeom prst="rect">
            <a:avLst/>
          </a:prstGeom>
        </p:spPr>
      </p:pic>
      <p:cxnSp>
        <p:nvCxnSpPr>
          <p:cNvPr id="10" name="Straight Connector 9">
            <a:extLst>
              <a:ext uri="{FF2B5EF4-FFF2-40B4-BE49-F238E27FC236}">
                <a16:creationId xmlns:a16="http://schemas.microsoft.com/office/drawing/2014/main" id="{4A4BDE2F-8EFF-D44D-9BEC-79C42A9E0EC0}"/>
              </a:ext>
            </a:extLst>
          </p:cNvPr>
          <p:cNvCxnSpPr/>
          <p:nvPr/>
        </p:nvCxnSpPr>
        <p:spPr>
          <a:xfrm>
            <a:off x="5004048" y="1775416"/>
            <a:ext cx="0" cy="288456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7B3A3695-85BD-8E47-B7A5-291F157F5A13}"/>
              </a:ext>
            </a:extLst>
          </p:cNvPr>
          <p:cNvSpPr/>
          <p:nvPr/>
        </p:nvSpPr>
        <p:spPr>
          <a:xfrm>
            <a:off x="7380312" y="3363838"/>
            <a:ext cx="792088" cy="34936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ounded Rectangle 12">
            <a:extLst>
              <a:ext uri="{FF2B5EF4-FFF2-40B4-BE49-F238E27FC236}">
                <a16:creationId xmlns:a16="http://schemas.microsoft.com/office/drawing/2014/main" id="{CF626904-E3C0-2340-BF1A-138F9AFEB2E5}"/>
              </a:ext>
            </a:extLst>
          </p:cNvPr>
          <p:cNvSpPr/>
          <p:nvPr/>
        </p:nvSpPr>
        <p:spPr>
          <a:xfrm>
            <a:off x="5459290" y="4155926"/>
            <a:ext cx="2743037" cy="792088"/>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solidFill>
              </a:rPr>
              <a:t>Normality assumption violated</a:t>
            </a:r>
          </a:p>
        </p:txBody>
      </p:sp>
      <p:pic>
        <p:nvPicPr>
          <p:cNvPr id="16" name="Picture 15">
            <a:extLst>
              <a:ext uri="{FF2B5EF4-FFF2-40B4-BE49-F238E27FC236}">
                <a16:creationId xmlns:a16="http://schemas.microsoft.com/office/drawing/2014/main" id="{957CE76A-9B88-3743-A7FB-2ECC0EBAC565}"/>
              </a:ext>
            </a:extLst>
          </p:cNvPr>
          <p:cNvPicPr>
            <a:picLocks noChangeAspect="1"/>
          </p:cNvPicPr>
          <p:nvPr/>
        </p:nvPicPr>
        <p:blipFill>
          <a:blip r:embed="rId4"/>
          <a:stretch>
            <a:fillRect/>
          </a:stretch>
        </p:blipFill>
        <p:spPr>
          <a:xfrm>
            <a:off x="1259632" y="2084439"/>
            <a:ext cx="2743037" cy="2947530"/>
          </a:xfrm>
          <a:prstGeom prst="rect">
            <a:avLst/>
          </a:prstGeom>
        </p:spPr>
      </p:pic>
      <p:pic>
        <p:nvPicPr>
          <p:cNvPr id="5" name="Picture 4">
            <a:extLst>
              <a:ext uri="{FF2B5EF4-FFF2-40B4-BE49-F238E27FC236}">
                <a16:creationId xmlns:a16="http://schemas.microsoft.com/office/drawing/2014/main" id="{6D2DCD6A-1E0E-C848-84F3-DF0D447FD51D}"/>
              </a:ext>
            </a:extLst>
          </p:cNvPr>
          <p:cNvPicPr>
            <a:picLocks noChangeAspect="1"/>
          </p:cNvPicPr>
          <p:nvPr/>
        </p:nvPicPr>
        <p:blipFill>
          <a:blip r:embed="rId5"/>
          <a:stretch>
            <a:fillRect/>
          </a:stretch>
        </p:blipFill>
        <p:spPr>
          <a:xfrm>
            <a:off x="395536" y="1775416"/>
            <a:ext cx="4478897" cy="439108"/>
          </a:xfrm>
          <a:prstGeom prst="rect">
            <a:avLst/>
          </a:prstGeom>
        </p:spPr>
      </p:pic>
    </p:spTree>
    <p:extLst>
      <p:ext uri="{BB962C8B-B14F-4D97-AF65-F5344CB8AC3E}">
        <p14:creationId xmlns:p14="http://schemas.microsoft.com/office/powerpoint/2010/main" val="2029528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7D82D-27F3-5B48-A3A6-BEA165683579}"/>
              </a:ext>
            </a:extLst>
          </p:cNvPr>
          <p:cNvSpPr>
            <a:spLocks noGrp="1"/>
          </p:cNvSpPr>
          <p:nvPr>
            <p:ph type="ctrTitle"/>
          </p:nvPr>
        </p:nvSpPr>
        <p:spPr/>
        <p:txBody>
          <a:bodyPr/>
          <a:lstStyle/>
          <a:p>
            <a:r>
              <a:rPr lang="en-GB" dirty="0"/>
              <a:t>Wilcoxon signed-rank test</a:t>
            </a:r>
          </a:p>
        </p:txBody>
      </p:sp>
      <p:sp>
        <p:nvSpPr>
          <p:cNvPr id="3" name="Text Placeholder 2">
            <a:extLst>
              <a:ext uri="{FF2B5EF4-FFF2-40B4-BE49-F238E27FC236}">
                <a16:creationId xmlns:a16="http://schemas.microsoft.com/office/drawing/2014/main" id="{10D2CFF1-964C-F643-A092-719D7B9D0039}"/>
              </a:ext>
            </a:extLst>
          </p:cNvPr>
          <p:cNvSpPr>
            <a:spLocks noGrp="1"/>
          </p:cNvSpPr>
          <p:nvPr>
            <p:ph type="body" sz="quarter" idx="14"/>
          </p:nvPr>
        </p:nvSpPr>
        <p:spPr/>
        <p:txBody>
          <a:bodyPr/>
          <a:lstStyle/>
          <a:p>
            <a:r>
              <a:rPr lang="en-GB" dirty="0"/>
              <a:t>Alternative to the related samples t-test</a:t>
            </a:r>
          </a:p>
          <a:p>
            <a:endParaRPr lang="en-GB" dirty="0"/>
          </a:p>
          <a:p>
            <a:r>
              <a:rPr lang="en-GB" dirty="0"/>
              <a:t>Appropriate if you have a design with only two repeated measures (all participants contribute data at both timepoints)</a:t>
            </a:r>
          </a:p>
          <a:p>
            <a:endParaRPr lang="en-GB" dirty="0"/>
          </a:p>
          <a:p>
            <a:endParaRPr lang="en-GB" dirty="0"/>
          </a:p>
          <a:p>
            <a:pPr marL="0" indent="0">
              <a:buNone/>
            </a:pPr>
            <a:endParaRPr lang="en-GB" dirty="0"/>
          </a:p>
        </p:txBody>
      </p:sp>
    </p:spTree>
    <p:extLst>
      <p:ext uri="{BB962C8B-B14F-4D97-AF65-F5344CB8AC3E}">
        <p14:creationId xmlns:p14="http://schemas.microsoft.com/office/powerpoint/2010/main" val="542525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A0A1C-2323-4B4B-A929-9CD41EFE46E9}"/>
              </a:ext>
            </a:extLst>
          </p:cNvPr>
          <p:cNvSpPr>
            <a:spLocks noGrp="1"/>
          </p:cNvSpPr>
          <p:nvPr>
            <p:ph type="ctrTitle"/>
          </p:nvPr>
        </p:nvSpPr>
        <p:spPr>
          <a:xfrm>
            <a:off x="395536" y="2139702"/>
            <a:ext cx="7632848" cy="864096"/>
          </a:xfrm>
        </p:spPr>
        <p:txBody>
          <a:bodyPr/>
          <a:lstStyle/>
          <a:p>
            <a:r>
              <a:rPr lang="en-GB" dirty="0"/>
              <a:t>The theory behind the Wilcoxon signed-rank test</a:t>
            </a:r>
          </a:p>
        </p:txBody>
      </p:sp>
      <p:sp>
        <p:nvSpPr>
          <p:cNvPr id="4" name="Rectangle 3">
            <a:extLst>
              <a:ext uri="{FF2B5EF4-FFF2-40B4-BE49-F238E27FC236}">
                <a16:creationId xmlns:a16="http://schemas.microsoft.com/office/drawing/2014/main" id="{6B90FA58-44E0-7747-B41C-0AFE809CF19C}"/>
              </a:ext>
            </a:extLst>
          </p:cNvPr>
          <p:cNvSpPr/>
          <p:nvPr/>
        </p:nvSpPr>
        <p:spPr>
          <a:xfrm>
            <a:off x="323528" y="1059582"/>
            <a:ext cx="8568952"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99749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5D7AD-83CF-E74A-986D-D15E9754C193}"/>
              </a:ext>
            </a:extLst>
          </p:cNvPr>
          <p:cNvSpPr>
            <a:spLocks noGrp="1"/>
          </p:cNvSpPr>
          <p:nvPr>
            <p:ph type="ctrTitle"/>
          </p:nvPr>
        </p:nvSpPr>
        <p:spPr/>
        <p:txBody>
          <a:bodyPr/>
          <a:lstStyle/>
          <a:p>
            <a:r>
              <a:rPr lang="en-GB" dirty="0"/>
              <a:t>Step 1: Calculate the difference between the conditions</a:t>
            </a:r>
          </a:p>
        </p:txBody>
      </p:sp>
      <p:sp>
        <p:nvSpPr>
          <p:cNvPr id="3" name="Text Placeholder 2">
            <a:extLst>
              <a:ext uri="{FF2B5EF4-FFF2-40B4-BE49-F238E27FC236}">
                <a16:creationId xmlns:a16="http://schemas.microsoft.com/office/drawing/2014/main" id="{4F1C096A-F16F-504D-ABE9-F2F0DA3B94FF}"/>
              </a:ext>
            </a:extLst>
          </p:cNvPr>
          <p:cNvSpPr>
            <a:spLocks noGrp="1"/>
          </p:cNvSpPr>
          <p:nvPr>
            <p:ph type="body" sz="quarter" idx="14"/>
          </p:nvPr>
        </p:nvSpPr>
        <p:spPr>
          <a:xfrm>
            <a:off x="5082400" y="2355727"/>
            <a:ext cx="3672410" cy="1872208"/>
          </a:xfrm>
        </p:spPr>
        <p:txBody>
          <a:bodyPr/>
          <a:lstStyle/>
          <a:p>
            <a:r>
              <a:rPr lang="en-GB" sz="1600" dirty="0"/>
              <a:t>Calculate the difference between the conditions</a:t>
            </a:r>
          </a:p>
          <a:p>
            <a:endParaRPr lang="en-GB" sz="1600" dirty="0"/>
          </a:p>
          <a:p>
            <a:r>
              <a:rPr lang="en-GB" sz="1600" dirty="0"/>
              <a:t>If there is no difference (i.e. the conditions are equal), exclude these cases</a:t>
            </a:r>
          </a:p>
          <a:p>
            <a:endParaRPr lang="en-GB" sz="1600" dirty="0"/>
          </a:p>
          <a:p>
            <a:pPr lvl="1"/>
            <a:endParaRPr lang="en-GB" sz="1600" dirty="0"/>
          </a:p>
        </p:txBody>
      </p:sp>
      <p:graphicFrame>
        <p:nvGraphicFramePr>
          <p:cNvPr id="4" name="Table 3">
            <a:extLst>
              <a:ext uri="{FF2B5EF4-FFF2-40B4-BE49-F238E27FC236}">
                <a16:creationId xmlns:a16="http://schemas.microsoft.com/office/drawing/2014/main" id="{905DDDA6-B00E-CD43-BF91-6E845339654C}"/>
              </a:ext>
            </a:extLst>
          </p:cNvPr>
          <p:cNvGraphicFramePr>
            <a:graphicFrameLocks noGrp="1"/>
          </p:cNvGraphicFramePr>
          <p:nvPr>
            <p:extLst>
              <p:ext uri="{D42A27DB-BD31-4B8C-83A1-F6EECF244321}">
                <p14:modId xmlns:p14="http://schemas.microsoft.com/office/powerpoint/2010/main" val="2059253925"/>
              </p:ext>
            </p:extLst>
          </p:nvPr>
        </p:nvGraphicFramePr>
        <p:xfrm>
          <a:off x="389190" y="1538430"/>
          <a:ext cx="4254816" cy="3409584"/>
        </p:xfrm>
        <a:graphic>
          <a:graphicData uri="http://schemas.openxmlformats.org/drawingml/2006/table">
            <a:tbl>
              <a:tblPr>
                <a:tableStyleId>{8A107856-5554-42FB-B03E-39F5DBC370BA}</a:tableStyleId>
              </a:tblPr>
              <a:tblGrid>
                <a:gridCol w="1063704">
                  <a:extLst>
                    <a:ext uri="{9D8B030D-6E8A-4147-A177-3AD203B41FA5}">
                      <a16:colId xmlns:a16="http://schemas.microsoft.com/office/drawing/2014/main" val="3661795683"/>
                    </a:ext>
                  </a:extLst>
                </a:gridCol>
                <a:gridCol w="1063704">
                  <a:extLst>
                    <a:ext uri="{9D8B030D-6E8A-4147-A177-3AD203B41FA5}">
                      <a16:colId xmlns:a16="http://schemas.microsoft.com/office/drawing/2014/main" val="2270980437"/>
                    </a:ext>
                  </a:extLst>
                </a:gridCol>
                <a:gridCol w="1063704">
                  <a:extLst>
                    <a:ext uri="{9D8B030D-6E8A-4147-A177-3AD203B41FA5}">
                      <a16:colId xmlns:a16="http://schemas.microsoft.com/office/drawing/2014/main" val="466043919"/>
                    </a:ext>
                  </a:extLst>
                </a:gridCol>
                <a:gridCol w="1063704">
                  <a:extLst>
                    <a:ext uri="{9D8B030D-6E8A-4147-A177-3AD203B41FA5}">
                      <a16:colId xmlns:a16="http://schemas.microsoft.com/office/drawing/2014/main" val="2566049320"/>
                    </a:ext>
                  </a:extLst>
                </a:gridCol>
              </a:tblGrid>
              <a:tr h="341074">
                <a:tc>
                  <a:txBody>
                    <a:bodyPr/>
                    <a:lstStyle/>
                    <a:p>
                      <a:pPr algn="ctr" fontAlgn="b"/>
                      <a:r>
                        <a:rPr lang="en-GB" sz="1650" b="1" i="0" u="none" strike="noStrike" dirty="0">
                          <a:solidFill>
                            <a:srgbClr val="000000"/>
                          </a:solidFill>
                          <a:effectLst/>
                          <a:latin typeface="Calibri" panose="020F0502020204030204" pitchFamily="34" charset="0"/>
                        </a:rPr>
                        <a:t>Participant</a:t>
                      </a:r>
                    </a:p>
                  </a:txBody>
                  <a:tcPr marL="9525" marR="9525" marT="9525" marB="0" anchor="b"/>
                </a:tc>
                <a:tc>
                  <a:txBody>
                    <a:bodyPr/>
                    <a:lstStyle/>
                    <a:p>
                      <a:pPr algn="ctr" fontAlgn="b"/>
                      <a:r>
                        <a:rPr lang="en-GB" sz="1650" b="1" u="none" strike="noStrike" dirty="0">
                          <a:solidFill>
                            <a:srgbClr val="000000"/>
                          </a:solidFill>
                          <a:effectLst/>
                        </a:rPr>
                        <a:t>Saturday</a:t>
                      </a:r>
                      <a:endParaRPr lang="en-GB" sz="165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Monday</a:t>
                      </a: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Difference</a:t>
                      </a:r>
                    </a:p>
                  </a:txBody>
                  <a:tcPr marL="9525" marR="9525" marT="9525" marB="0" anchor="b"/>
                </a:tc>
                <a:extLst>
                  <a:ext uri="{0D108BD9-81ED-4DB2-BD59-A6C34878D82A}">
                    <a16:rowId xmlns:a16="http://schemas.microsoft.com/office/drawing/2014/main" val="4198030389"/>
                  </a:ext>
                </a:extLst>
              </a:tr>
              <a:tr h="339918">
                <a:tc>
                  <a:txBody>
                    <a:bodyPr/>
                    <a:lstStyle/>
                    <a:p>
                      <a:pPr algn="ctr" fontAlgn="b"/>
                      <a:r>
                        <a:rPr lang="en-GB" sz="1650" b="0" i="0" u="none" strike="noStrike" dirty="0">
                          <a:solidFill>
                            <a:srgbClr val="000000"/>
                          </a:solidFill>
                          <a:effectLst/>
                          <a:latin typeface="Calibri" panose="020F0502020204030204" pitchFamily="34" charset="0"/>
                        </a:rPr>
                        <a:t>1</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46</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584</a:t>
                      </a:r>
                    </a:p>
                  </a:txBody>
                  <a:tcPr marL="9525" marR="9525" marT="9525" marB="0" anchor="b"/>
                </a:tc>
                <a:extLst>
                  <a:ext uri="{0D108BD9-81ED-4DB2-BD59-A6C34878D82A}">
                    <a16:rowId xmlns:a16="http://schemas.microsoft.com/office/drawing/2014/main" val="4085793157"/>
                  </a:ext>
                </a:extLst>
              </a:tr>
              <a:tr h="341074">
                <a:tc>
                  <a:txBody>
                    <a:bodyPr/>
                    <a:lstStyle/>
                    <a:p>
                      <a:pPr algn="ctr" fontAlgn="b"/>
                      <a:r>
                        <a:rPr lang="en-GB" sz="1650" b="0" i="0" u="none" strike="noStrike" dirty="0">
                          <a:solidFill>
                            <a:srgbClr val="000000"/>
                          </a:solidFill>
                          <a:effectLst/>
                          <a:latin typeface="Calibri" panose="020F0502020204030204" pitchFamily="34" charset="0"/>
                        </a:rPr>
                        <a:t>2</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810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789</a:t>
                      </a:r>
                    </a:p>
                  </a:txBody>
                  <a:tcPr marL="9525" marR="9525" marT="9525" marB="0" anchor="b"/>
                </a:tc>
                <a:extLst>
                  <a:ext uri="{0D108BD9-81ED-4DB2-BD59-A6C34878D82A}">
                    <a16:rowId xmlns:a16="http://schemas.microsoft.com/office/drawing/2014/main" val="3192931840"/>
                  </a:ext>
                </a:extLst>
              </a:tr>
              <a:tr h="341074">
                <a:tc>
                  <a:txBody>
                    <a:bodyPr/>
                    <a:lstStyle/>
                    <a:p>
                      <a:pPr algn="ctr" fontAlgn="b"/>
                      <a:r>
                        <a:rPr lang="en-GB" sz="1650" b="0" i="0" u="none" strike="noStrike" dirty="0">
                          <a:solidFill>
                            <a:srgbClr val="000000"/>
                          </a:solidFill>
                          <a:effectLst/>
                          <a:latin typeface="Calibri" panose="020F0502020204030204" pitchFamily="34" charset="0"/>
                        </a:rPr>
                        <a:t>3</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542</a:t>
                      </a:r>
                    </a:p>
                  </a:txBody>
                  <a:tcPr marL="9525" marR="9525" marT="9525" marB="0" anchor="b"/>
                </a:tc>
                <a:tc>
                  <a:txBody>
                    <a:bodyPr/>
                    <a:lstStyle/>
                    <a:p>
                      <a:pPr algn="ctr" fontAlgn="b"/>
                      <a:r>
                        <a:rPr lang="en-GB" sz="1600" b="0" i="0" u="none" strike="noStrike">
                          <a:solidFill>
                            <a:srgbClr val="000000"/>
                          </a:solidFill>
                          <a:effectLst/>
                          <a:latin typeface="Calibri" panose="020F0502020204030204" pitchFamily="34" charset="0"/>
                        </a:rPr>
                        <a:t>88</a:t>
                      </a:r>
                    </a:p>
                  </a:txBody>
                  <a:tcPr marL="9525" marR="9525" marT="9525" marB="0" anchor="b"/>
                </a:tc>
                <a:extLst>
                  <a:ext uri="{0D108BD9-81ED-4DB2-BD59-A6C34878D82A}">
                    <a16:rowId xmlns:a16="http://schemas.microsoft.com/office/drawing/2014/main" val="2560320454"/>
                  </a:ext>
                </a:extLst>
              </a:tr>
              <a:tr h="341074">
                <a:tc>
                  <a:txBody>
                    <a:bodyPr/>
                    <a:lstStyle/>
                    <a:p>
                      <a:pPr algn="ctr" fontAlgn="b"/>
                      <a:r>
                        <a:rPr lang="en-GB" sz="165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740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745</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3990240055"/>
                  </a:ext>
                </a:extLst>
              </a:tr>
              <a:tr h="341074">
                <a:tc>
                  <a:txBody>
                    <a:bodyPr/>
                    <a:lstStyle/>
                    <a:p>
                      <a:pPr algn="ctr" fontAlgn="b"/>
                      <a:r>
                        <a:rPr lang="en-GB" sz="165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416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411</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2897709865"/>
                  </a:ext>
                </a:extLst>
              </a:tr>
              <a:tr h="341074">
                <a:tc>
                  <a:txBody>
                    <a:bodyPr/>
                    <a:lstStyle/>
                    <a:p>
                      <a:pPr algn="ctr" fontAlgn="b"/>
                      <a:r>
                        <a:rPr lang="en-GB" sz="1650" b="0" i="0" u="none" strike="noStrike" dirty="0">
                          <a:solidFill>
                            <a:srgbClr val="000000"/>
                          </a:solidFill>
                          <a:effectLst/>
                          <a:latin typeface="Calibri" panose="020F0502020204030204" pitchFamily="34" charset="0"/>
                        </a:rPr>
                        <a:t>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226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226</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Exclude</a:t>
                      </a:r>
                    </a:p>
                  </a:txBody>
                  <a:tcPr marL="9525" marR="9525" marT="9525" marB="0" anchor="b"/>
                </a:tc>
                <a:extLst>
                  <a:ext uri="{0D108BD9-81ED-4DB2-BD59-A6C34878D82A}">
                    <a16:rowId xmlns:a16="http://schemas.microsoft.com/office/drawing/2014/main" val="4072487714"/>
                  </a:ext>
                </a:extLst>
              </a:tr>
              <a:tr h="341074">
                <a:tc>
                  <a:txBody>
                    <a:bodyPr/>
                    <a:lstStyle/>
                    <a:p>
                      <a:pPr algn="ctr" fontAlgn="b"/>
                      <a:r>
                        <a:rPr lang="en-GB" sz="1650" b="0" i="0" u="none" strike="noStrike" dirty="0">
                          <a:solidFill>
                            <a:srgbClr val="000000"/>
                          </a:solidFill>
                          <a:effectLst/>
                          <a:latin typeface="Calibri" panose="020F0502020204030204" pitchFamily="34" charset="0"/>
                        </a:rPr>
                        <a:t>7</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468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304</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164</a:t>
                      </a:r>
                    </a:p>
                  </a:txBody>
                  <a:tcPr marL="9525" marR="9525" marT="9525" marB="0" anchor="b"/>
                </a:tc>
                <a:extLst>
                  <a:ext uri="{0D108BD9-81ED-4DB2-BD59-A6C34878D82A}">
                    <a16:rowId xmlns:a16="http://schemas.microsoft.com/office/drawing/2014/main" val="4010937692"/>
                  </a:ext>
                </a:extLst>
              </a:tr>
              <a:tr h="341074">
                <a:tc>
                  <a:txBody>
                    <a:bodyPr/>
                    <a:lstStyle/>
                    <a:p>
                      <a:pPr algn="ctr" fontAlgn="b"/>
                      <a:r>
                        <a:rPr lang="en-GB" sz="165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753</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23</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730</a:t>
                      </a:r>
                    </a:p>
                  </a:txBody>
                  <a:tcPr marL="9525" marR="9525" marT="9525" marB="0" anchor="b"/>
                </a:tc>
                <a:extLst>
                  <a:ext uri="{0D108BD9-81ED-4DB2-BD59-A6C34878D82A}">
                    <a16:rowId xmlns:a16="http://schemas.microsoft.com/office/drawing/2014/main" val="2708153004"/>
                  </a:ext>
                </a:extLst>
              </a:tr>
              <a:tr h="341074">
                <a:tc>
                  <a:txBody>
                    <a:bodyPr/>
                    <a:lstStyle/>
                    <a:p>
                      <a:pPr algn="ctr" fontAlgn="b"/>
                      <a:r>
                        <a:rPr lang="en-GB" sz="1650" b="0" i="0" u="none" strike="noStrike" dirty="0">
                          <a:solidFill>
                            <a:srgbClr val="000000"/>
                          </a:solidFill>
                          <a:effectLst/>
                          <a:latin typeface="Calibri" panose="020F0502020204030204" pitchFamily="34" charset="0"/>
                        </a:rPr>
                        <a:t>9</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274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177</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97</a:t>
                      </a:r>
                    </a:p>
                  </a:txBody>
                  <a:tcPr marL="9525" marR="9525" marT="9525" marB="0" anchor="b"/>
                </a:tc>
                <a:extLst>
                  <a:ext uri="{0D108BD9-81ED-4DB2-BD59-A6C34878D82A}">
                    <a16:rowId xmlns:a16="http://schemas.microsoft.com/office/drawing/2014/main" val="1182084033"/>
                  </a:ext>
                </a:extLst>
              </a:tr>
            </a:tbl>
          </a:graphicData>
        </a:graphic>
      </p:graphicFrame>
    </p:spTree>
    <p:extLst>
      <p:ext uri="{BB962C8B-B14F-4D97-AF65-F5344CB8AC3E}">
        <p14:creationId xmlns:p14="http://schemas.microsoft.com/office/powerpoint/2010/main" val="2136262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5D7AD-83CF-E74A-986D-D15E9754C193}"/>
              </a:ext>
            </a:extLst>
          </p:cNvPr>
          <p:cNvSpPr>
            <a:spLocks noGrp="1"/>
          </p:cNvSpPr>
          <p:nvPr>
            <p:ph type="ctrTitle"/>
          </p:nvPr>
        </p:nvSpPr>
        <p:spPr/>
        <p:txBody>
          <a:bodyPr/>
          <a:lstStyle/>
          <a:p>
            <a:r>
              <a:rPr lang="en-GB" dirty="0"/>
              <a:t>Step 2: Note the sign of the difference (+ or -)</a:t>
            </a:r>
          </a:p>
        </p:txBody>
      </p:sp>
      <p:sp>
        <p:nvSpPr>
          <p:cNvPr id="3" name="Text Placeholder 2">
            <a:extLst>
              <a:ext uri="{FF2B5EF4-FFF2-40B4-BE49-F238E27FC236}">
                <a16:creationId xmlns:a16="http://schemas.microsoft.com/office/drawing/2014/main" id="{4F1C096A-F16F-504D-ABE9-F2F0DA3B94FF}"/>
              </a:ext>
            </a:extLst>
          </p:cNvPr>
          <p:cNvSpPr>
            <a:spLocks noGrp="1"/>
          </p:cNvSpPr>
          <p:nvPr>
            <p:ph type="body" sz="quarter" idx="14"/>
          </p:nvPr>
        </p:nvSpPr>
        <p:spPr>
          <a:xfrm>
            <a:off x="5292080" y="2535522"/>
            <a:ext cx="3672410" cy="1224136"/>
          </a:xfrm>
        </p:spPr>
        <p:txBody>
          <a:bodyPr/>
          <a:lstStyle/>
          <a:p>
            <a:r>
              <a:rPr lang="en-GB" sz="1600" dirty="0"/>
              <a:t>Note the sign difference (+ or -)</a:t>
            </a:r>
          </a:p>
          <a:p>
            <a:pPr lvl="1"/>
            <a:r>
              <a:rPr lang="en-GB" sz="1600" dirty="0"/>
              <a:t>Here:</a:t>
            </a:r>
          </a:p>
          <a:p>
            <a:pPr lvl="2"/>
            <a:r>
              <a:rPr lang="en-GB" sz="1450" dirty="0"/>
              <a:t> +  Saturday higher than Monday</a:t>
            </a:r>
          </a:p>
          <a:p>
            <a:pPr lvl="2"/>
            <a:r>
              <a:rPr lang="en-GB" sz="1450" dirty="0"/>
              <a:t> -   Monday higher than Saturday</a:t>
            </a:r>
          </a:p>
          <a:p>
            <a:pPr lvl="1"/>
            <a:endParaRPr lang="en-GB" sz="1600" dirty="0"/>
          </a:p>
        </p:txBody>
      </p:sp>
      <p:graphicFrame>
        <p:nvGraphicFramePr>
          <p:cNvPr id="4" name="Table 3">
            <a:extLst>
              <a:ext uri="{FF2B5EF4-FFF2-40B4-BE49-F238E27FC236}">
                <a16:creationId xmlns:a16="http://schemas.microsoft.com/office/drawing/2014/main" id="{905DDDA6-B00E-CD43-BF91-6E845339654C}"/>
              </a:ext>
            </a:extLst>
          </p:cNvPr>
          <p:cNvGraphicFramePr>
            <a:graphicFrameLocks noGrp="1"/>
          </p:cNvGraphicFramePr>
          <p:nvPr/>
        </p:nvGraphicFramePr>
        <p:xfrm>
          <a:off x="179510" y="1491630"/>
          <a:ext cx="4896545" cy="3364056"/>
        </p:xfrm>
        <a:graphic>
          <a:graphicData uri="http://schemas.openxmlformats.org/drawingml/2006/table">
            <a:tbl>
              <a:tblPr>
                <a:tableStyleId>{8A107856-5554-42FB-B03E-39F5DBC370BA}</a:tableStyleId>
              </a:tblPr>
              <a:tblGrid>
                <a:gridCol w="979309">
                  <a:extLst>
                    <a:ext uri="{9D8B030D-6E8A-4147-A177-3AD203B41FA5}">
                      <a16:colId xmlns:a16="http://schemas.microsoft.com/office/drawing/2014/main" val="3661795683"/>
                    </a:ext>
                  </a:extLst>
                </a:gridCol>
                <a:gridCol w="979309">
                  <a:extLst>
                    <a:ext uri="{9D8B030D-6E8A-4147-A177-3AD203B41FA5}">
                      <a16:colId xmlns:a16="http://schemas.microsoft.com/office/drawing/2014/main" val="2270980437"/>
                    </a:ext>
                  </a:extLst>
                </a:gridCol>
                <a:gridCol w="979309">
                  <a:extLst>
                    <a:ext uri="{9D8B030D-6E8A-4147-A177-3AD203B41FA5}">
                      <a16:colId xmlns:a16="http://schemas.microsoft.com/office/drawing/2014/main" val="466043919"/>
                    </a:ext>
                  </a:extLst>
                </a:gridCol>
                <a:gridCol w="979309">
                  <a:extLst>
                    <a:ext uri="{9D8B030D-6E8A-4147-A177-3AD203B41FA5}">
                      <a16:colId xmlns:a16="http://schemas.microsoft.com/office/drawing/2014/main" val="2566049320"/>
                    </a:ext>
                  </a:extLst>
                </a:gridCol>
                <a:gridCol w="979309">
                  <a:extLst>
                    <a:ext uri="{9D8B030D-6E8A-4147-A177-3AD203B41FA5}">
                      <a16:colId xmlns:a16="http://schemas.microsoft.com/office/drawing/2014/main" val="3356956442"/>
                    </a:ext>
                  </a:extLst>
                </a:gridCol>
              </a:tblGrid>
              <a:tr h="316965">
                <a:tc>
                  <a:txBody>
                    <a:bodyPr/>
                    <a:lstStyle/>
                    <a:p>
                      <a:pPr algn="ctr" fontAlgn="b"/>
                      <a:r>
                        <a:rPr lang="en-GB" sz="1650" b="1" i="0" u="none" strike="noStrike" dirty="0">
                          <a:solidFill>
                            <a:srgbClr val="000000"/>
                          </a:solidFill>
                          <a:effectLst/>
                          <a:latin typeface="Calibri" panose="020F0502020204030204" pitchFamily="34" charset="0"/>
                        </a:rPr>
                        <a:t>Participant</a:t>
                      </a:r>
                    </a:p>
                  </a:txBody>
                  <a:tcPr marL="9525" marR="9525" marT="9525" marB="0" anchor="b"/>
                </a:tc>
                <a:tc>
                  <a:txBody>
                    <a:bodyPr/>
                    <a:lstStyle/>
                    <a:p>
                      <a:pPr algn="ctr" fontAlgn="b"/>
                      <a:r>
                        <a:rPr lang="en-GB" sz="1650" b="1" u="none" strike="noStrike" dirty="0">
                          <a:solidFill>
                            <a:srgbClr val="000000"/>
                          </a:solidFill>
                          <a:effectLst/>
                        </a:rPr>
                        <a:t>Saturday</a:t>
                      </a:r>
                      <a:endParaRPr lang="en-GB" sz="165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Monday</a:t>
                      </a: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Difference</a:t>
                      </a:r>
                    </a:p>
                  </a:txBody>
                  <a:tcPr marL="9525" marR="9525" marT="9525" marB="0" anchor="b"/>
                </a:tc>
                <a:tc>
                  <a:txBody>
                    <a:bodyPr/>
                    <a:lstStyle/>
                    <a:p>
                      <a:pPr algn="ctr" fontAlgn="b"/>
                      <a:r>
                        <a:rPr lang="en-GB" sz="1650" b="1" i="0" u="none" strike="noStrike" dirty="0">
                          <a:solidFill>
                            <a:srgbClr val="000000"/>
                          </a:solidFill>
                          <a:effectLst/>
                          <a:latin typeface="Calibri" panose="020F0502020204030204" pitchFamily="34" charset="0"/>
                        </a:rPr>
                        <a:t>Sign </a:t>
                      </a:r>
                    </a:p>
                    <a:p>
                      <a:pPr algn="ctr" fontAlgn="b"/>
                      <a:r>
                        <a:rPr lang="en-GB" sz="1650" b="1" i="0" u="none" strike="noStrike" dirty="0">
                          <a:solidFill>
                            <a:srgbClr val="000000"/>
                          </a:solidFill>
                          <a:effectLst/>
                          <a:latin typeface="Calibri" panose="020F0502020204030204" pitchFamily="34" charset="0"/>
                        </a:rPr>
                        <a:t>(+ or -)</a:t>
                      </a:r>
                    </a:p>
                  </a:txBody>
                  <a:tcPr marL="9525" marR="9525" marT="9525" marB="0" anchor="b"/>
                </a:tc>
                <a:extLst>
                  <a:ext uri="{0D108BD9-81ED-4DB2-BD59-A6C34878D82A}">
                    <a16:rowId xmlns:a16="http://schemas.microsoft.com/office/drawing/2014/main" val="4198030389"/>
                  </a:ext>
                </a:extLst>
              </a:tr>
              <a:tr h="315891">
                <a:tc>
                  <a:txBody>
                    <a:bodyPr/>
                    <a:lstStyle/>
                    <a:p>
                      <a:pPr algn="ctr" fontAlgn="b"/>
                      <a:r>
                        <a:rPr lang="en-GB" sz="1650" b="0" i="0" u="none" strike="noStrike" dirty="0">
                          <a:solidFill>
                            <a:srgbClr val="000000"/>
                          </a:solidFill>
                          <a:effectLst/>
                          <a:latin typeface="Calibri" panose="020F0502020204030204" pitchFamily="34" charset="0"/>
                        </a:rPr>
                        <a:t>1</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46</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584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4085793157"/>
                  </a:ext>
                </a:extLst>
              </a:tr>
              <a:tr h="316965">
                <a:tc>
                  <a:txBody>
                    <a:bodyPr/>
                    <a:lstStyle/>
                    <a:p>
                      <a:pPr algn="ctr" fontAlgn="b"/>
                      <a:r>
                        <a:rPr lang="en-GB" sz="1650" b="0" i="0" u="none" strike="noStrike" dirty="0">
                          <a:solidFill>
                            <a:srgbClr val="000000"/>
                          </a:solidFill>
                          <a:effectLst/>
                          <a:latin typeface="Calibri" panose="020F0502020204030204" pitchFamily="34" charset="0"/>
                        </a:rPr>
                        <a:t>2</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810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789</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192931840"/>
                  </a:ext>
                </a:extLst>
              </a:tr>
              <a:tr h="316965">
                <a:tc>
                  <a:txBody>
                    <a:bodyPr/>
                    <a:lstStyle/>
                    <a:p>
                      <a:pPr algn="ctr" fontAlgn="b"/>
                      <a:r>
                        <a:rPr lang="en-GB" sz="1650" b="0" i="0" u="none" strike="noStrike" dirty="0">
                          <a:solidFill>
                            <a:srgbClr val="000000"/>
                          </a:solidFill>
                          <a:effectLst/>
                          <a:latin typeface="Calibri" panose="020F0502020204030204" pitchFamily="34" charset="0"/>
                        </a:rPr>
                        <a:t>3</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542</a:t>
                      </a:r>
                    </a:p>
                  </a:txBody>
                  <a:tcPr marL="9525" marR="9525" marT="9525" marB="0" anchor="b"/>
                </a:tc>
                <a:tc>
                  <a:txBody>
                    <a:bodyPr/>
                    <a:lstStyle/>
                    <a:p>
                      <a:pPr algn="ctr" fontAlgn="b"/>
                      <a:r>
                        <a:rPr lang="en-GB" sz="1600" b="0" i="0" u="none" strike="noStrike">
                          <a:solidFill>
                            <a:srgbClr val="000000"/>
                          </a:solidFill>
                          <a:effectLst/>
                          <a:latin typeface="Calibri" panose="020F0502020204030204" pitchFamily="34" charset="0"/>
                        </a:rPr>
                        <a:t>88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560320454"/>
                  </a:ext>
                </a:extLst>
              </a:tr>
              <a:tr h="316965">
                <a:tc>
                  <a:txBody>
                    <a:bodyPr/>
                    <a:lstStyle/>
                    <a:p>
                      <a:pPr algn="ctr" fontAlgn="b"/>
                      <a:r>
                        <a:rPr lang="en-GB" sz="165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740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745</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990240055"/>
                  </a:ext>
                </a:extLst>
              </a:tr>
              <a:tr h="316965">
                <a:tc>
                  <a:txBody>
                    <a:bodyPr/>
                    <a:lstStyle/>
                    <a:p>
                      <a:pPr algn="ctr" fontAlgn="b"/>
                      <a:r>
                        <a:rPr lang="en-GB" sz="165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416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411</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897709865"/>
                  </a:ext>
                </a:extLst>
              </a:tr>
              <a:tr h="316965">
                <a:tc>
                  <a:txBody>
                    <a:bodyPr/>
                    <a:lstStyle/>
                    <a:p>
                      <a:pPr algn="ctr" fontAlgn="b"/>
                      <a:r>
                        <a:rPr lang="en-GB" sz="1650" b="0" i="0" u="none" strike="noStrike" dirty="0">
                          <a:solidFill>
                            <a:srgbClr val="000000"/>
                          </a:solidFill>
                          <a:effectLst/>
                          <a:latin typeface="Calibri" panose="020F0502020204030204" pitchFamily="34" charset="0"/>
                        </a:rPr>
                        <a:t>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226</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226</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Exclude</a:t>
                      </a:r>
                    </a:p>
                  </a:txBody>
                  <a:tcPr marL="9525" marR="9525" marT="9525" marB="0" anchor="b"/>
                </a:tc>
                <a:tc>
                  <a:txBody>
                    <a:bodyPr/>
                    <a:lstStyle/>
                    <a:p>
                      <a:pPr algn="ctr" fontAlgn="b"/>
                      <a:endParaRPr lang="en-GB" sz="165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72487714"/>
                  </a:ext>
                </a:extLst>
              </a:tr>
              <a:tr h="316965">
                <a:tc>
                  <a:txBody>
                    <a:bodyPr/>
                    <a:lstStyle/>
                    <a:p>
                      <a:pPr algn="ctr" fontAlgn="b"/>
                      <a:r>
                        <a:rPr lang="en-GB" sz="1650" b="0" i="0" u="none" strike="noStrike" dirty="0">
                          <a:solidFill>
                            <a:srgbClr val="000000"/>
                          </a:solidFill>
                          <a:effectLst/>
                          <a:latin typeface="Calibri" panose="020F0502020204030204" pitchFamily="34" charset="0"/>
                        </a:rPr>
                        <a:t>7</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468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304</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164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4010937692"/>
                  </a:ext>
                </a:extLst>
              </a:tr>
              <a:tr h="316965">
                <a:tc>
                  <a:txBody>
                    <a:bodyPr/>
                    <a:lstStyle/>
                    <a:p>
                      <a:pPr algn="ctr" fontAlgn="b"/>
                      <a:r>
                        <a:rPr lang="en-GB" sz="165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753</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23</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730</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708153004"/>
                  </a:ext>
                </a:extLst>
              </a:tr>
              <a:tr h="316965">
                <a:tc>
                  <a:txBody>
                    <a:bodyPr/>
                    <a:lstStyle/>
                    <a:p>
                      <a:pPr algn="ctr" fontAlgn="b"/>
                      <a:r>
                        <a:rPr lang="en-GB" sz="1650" b="0" i="0" u="none" strike="noStrike" dirty="0">
                          <a:solidFill>
                            <a:srgbClr val="000000"/>
                          </a:solidFill>
                          <a:effectLst/>
                          <a:latin typeface="Calibri" panose="020F0502020204030204" pitchFamily="34" charset="0"/>
                        </a:rPr>
                        <a:t>9</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274</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177</a:t>
                      </a:r>
                    </a:p>
                  </a:txBody>
                  <a:tcPr marL="9525" marR="9525" marT="9525" marB="0" anchor="b"/>
                </a:tc>
                <a:tc>
                  <a:txBody>
                    <a:bodyPr/>
                    <a:lstStyle/>
                    <a:p>
                      <a:pPr algn="ctr" fontAlgn="b"/>
                      <a:r>
                        <a:rPr lang="en-GB" sz="1600" b="0" i="0" u="none" strike="noStrike" dirty="0">
                          <a:solidFill>
                            <a:srgbClr val="000000"/>
                          </a:solidFill>
                          <a:effectLst/>
                          <a:latin typeface="Calibri" panose="020F0502020204030204" pitchFamily="34" charset="0"/>
                        </a:rPr>
                        <a:t>97</a:t>
                      </a:r>
                    </a:p>
                  </a:txBody>
                  <a:tcPr marL="9525" marR="9525" marT="9525" marB="0" anchor="b"/>
                </a:tc>
                <a:tc>
                  <a:txBody>
                    <a:bodyPr/>
                    <a:lstStyle/>
                    <a:p>
                      <a:pPr algn="ctr" fontAlgn="b"/>
                      <a:r>
                        <a:rPr lang="en-GB" sz="165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1182084033"/>
                  </a:ext>
                </a:extLst>
              </a:tr>
            </a:tbl>
          </a:graphicData>
        </a:graphic>
      </p:graphicFrame>
    </p:spTree>
    <p:extLst>
      <p:ext uri="{BB962C8B-B14F-4D97-AF65-F5344CB8AC3E}">
        <p14:creationId xmlns:p14="http://schemas.microsoft.com/office/powerpoint/2010/main" val="597997964"/>
      </p:ext>
    </p:extLst>
  </p:cSld>
  <p:clrMapOvr>
    <a:masterClrMapping/>
  </p:clrMapOvr>
</p:sld>
</file>

<file path=ppt/theme/theme1.xml><?xml version="1.0" encoding="utf-8"?>
<a:theme xmlns:a="http://schemas.openxmlformats.org/drawingml/2006/main" name="Office Theme">
  <a:themeElements>
    <a:clrScheme name="Custom 1">
      <a:dk1>
        <a:srgbClr val="8C0E1D"/>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 2: Text Only">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47891</TotalTime>
  <Words>1010</Words>
  <Application>Microsoft Macintosh PowerPoint</Application>
  <PresentationFormat>On-screen Show (16:9)</PresentationFormat>
  <Paragraphs>346</Paragraphs>
  <Slides>22</Slides>
  <Notes>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22</vt:i4>
      </vt:variant>
    </vt:vector>
  </HeadingPairs>
  <TitlesOfParts>
    <vt:vector size="27" baseType="lpstr">
      <vt:lpstr>Arial</vt:lpstr>
      <vt:lpstr>Calibri</vt:lpstr>
      <vt:lpstr>Cambria Math</vt:lpstr>
      <vt:lpstr>Office Theme</vt:lpstr>
      <vt:lpstr>Slide 2: Text Only</vt:lpstr>
      <vt:lpstr>Part 4</vt:lpstr>
      <vt:lpstr>Assessing the assumption of normality</vt:lpstr>
      <vt:lpstr>Research question</vt:lpstr>
      <vt:lpstr>Load in the data and calculate a difference score</vt:lpstr>
      <vt:lpstr>Now produce Q-Q plot and run Shapiro-Wilk test on the difference column</vt:lpstr>
      <vt:lpstr>Wilcoxon signed-rank test</vt:lpstr>
      <vt:lpstr>The theory behind the Wilcoxon signed-rank test</vt:lpstr>
      <vt:lpstr>Step 1: Calculate the difference between the conditions</vt:lpstr>
      <vt:lpstr>Step 2: Note the sign of the difference (+ or -)</vt:lpstr>
      <vt:lpstr>Step 3: Calculate the ranks</vt:lpstr>
      <vt:lpstr>Step 4: Add up positive and negative ranks separately</vt:lpstr>
      <vt:lpstr>Running the Wilcoxon signed-rank test in R</vt:lpstr>
      <vt:lpstr>Basic code to run the Wilcoxon signed-rank test </vt:lpstr>
      <vt:lpstr>Output</vt:lpstr>
      <vt:lpstr>Does V differ depending on how I enter the variables into wilcox.test?</vt:lpstr>
      <vt:lpstr>Is the difference significant?</vt:lpstr>
      <vt:lpstr>How is the p-value calculated?</vt:lpstr>
      <vt:lpstr>What about effect size?</vt:lpstr>
      <vt:lpstr>Reporting the results in APA format</vt:lpstr>
      <vt:lpstr>Lab preparation (~10 minutes)</vt:lpstr>
      <vt:lpstr>Post-lecture activities</vt:lpstr>
      <vt:lpstr>Thank you for listening!</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wendy.gallagher</dc:creator>
  <cp:lastModifiedBy>Amy Atkinson</cp:lastModifiedBy>
  <cp:revision>1772</cp:revision>
  <cp:lastPrinted>2021-11-16T20:13:28Z</cp:lastPrinted>
  <dcterms:created xsi:type="dcterms:W3CDTF">2011-10-31T13:04:17Z</dcterms:created>
  <dcterms:modified xsi:type="dcterms:W3CDTF">2022-02-23T11:25:58Z</dcterms:modified>
</cp:coreProperties>
</file>